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8" r:id="rId3"/>
    <p:sldId id="259" r:id="rId4"/>
    <p:sldId id="260" r:id="rId5"/>
    <p:sldId id="268" r:id="rId6"/>
    <p:sldId id="269" r:id="rId7"/>
    <p:sldId id="270" r:id="rId8"/>
    <p:sldId id="267" r:id="rId9"/>
    <p:sldId id="262" r:id="rId10"/>
    <p:sldId id="275" r:id="rId11"/>
    <p:sldId id="264" r:id="rId12"/>
    <p:sldId id="277" r:id="rId13"/>
    <p:sldId id="274" r:id="rId14"/>
    <p:sldId id="279" r:id="rId15"/>
    <p:sldId id="278" r:id="rId16"/>
    <p:sldId id="281" r:id="rId17"/>
    <p:sldId id="282" r:id="rId18"/>
    <p:sldId id="276" r:id="rId19"/>
    <p:sldId id="271" r:id="rId20"/>
    <p:sldId id="272" r:id="rId21"/>
    <p:sldId id="273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2314D-D421-CFB9-CDFA-228E76184223}" v="7" dt="2021-12-06T16:05:58.761"/>
    <p1510:client id="{3B71216F-0E9C-8D40-A98D-27E3DFB5504A}" v="502" dt="2021-12-07T03:12:06.186"/>
    <p1510:client id="{90951D9A-C018-2388-C82D-19E23AB6609A}" v="126" dt="2021-12-07T04:56:14.186"/>
    <p1510:client id="{A6E3F314-FBFC-5A16-61CB-0DC83E8A1032}" v="6" dt="2021-12-07T04:06:45.892"/>
    <p1510:client id="{D36C1CCA-2FD9-F313-8956-BF24C28F459C}" v="825" dt="2021-12-07T03:23:19.577"/>
    <p1510:client id="{E2158F5D-6FDA-A484-349A-09FA0CE4E65C}" v="50" dt="2021-12-07T02:26:57.600"/>
    <p1510:client id="{F7B330F5-9CD7-89D4-F828-D7A54C88DFF9}" v="19" dt="2021-12-07T02:21:17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Sheet1!$B$2:$B$6</c:f>
              <c:strCache>
                <c:ptCount val="5"/>
                <c:pt idx="0">
                  <c:v>KNN</c:v>
                </c:pt>
                <c:pt idx="1">
                  <c:v>NB</c:v>
                </c:pt>
                <c:pt idx="2">
                  <c:v>RF</c:v>
                </c:pt>
                <c:pt idx="3">
                  <c:v>SVM</c:v>
                </c:pt>
                <c:pt idx="4">
                  <c:v>K-Means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0.72699999999999998</c:v>
                </c:pt>
                <c:pt idx="1">
                  <c:v>0.76500000000000001</c:v>
                </c:pt>
                <c:pt idx="2">
                  <c:v>0.84140000000000004</c:v>
                </c:pt>
                <c:pt idx="3">
                  <c:v>0.84019999999999995</c:v>
                </c:pt>
                <c:pt idx="4">
                  <c:v>0.46460000000000001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1-8F4D-88B8-C994439495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3779344"/>
        <c:axId val="853781024"/>
      </c:barChart>
      <c:catAx>
        <c:axId val="85377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81024"/>
        <c:crosses val="autoZero"/>
        <c:auto val="1"/>
        <c:lblAlgn val="ctr"/>
        <c:lblOffset val="100"/>
        <c:noMultiLvlLbl val="0"/>
      </c:catAx>
      <c:valAx>
        <c:axId val="853781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3779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C51B0-7AD5-432E-B59F-C63184CDE4B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DD53A70-9403-4F52-9EE6-8DA0A7ACEE5A}">
      <dgm:prSet/>
      <dgm:spPr/>
      <dgm:t>
        <a:bodyPr/>
        <a:lstStyle/>
        <a:p>
          <a:r>
            <a:rPr lang="en-US"/>
            <a:t>The Bank Marketing dataset is related with direct marketing campaigns of a Portuguese banking institution. </a:t>
          </a:r>
        </a:p>
      </dgm:t>
    </dgm:pt>
    <dgm:pt modelId="{69126CEB-9891-4639-95FB-D49863D971C7}" type="parTrans" cxnId="{A259F2BD-D523-4B81-AAB5-4433AEE5DAF2}">
      <dgm:prSet/>
      <dgm:spPr/>
      <dgm:t>
        <a:bodyPr/>
        <a:lstStyle/>
        <a:p>
          <a:endParaRPr lang="en-US"/>
        </a:p>
      </dgm:t>
    </dgm:pt>
    <dgm:pt modelId="{CEABCE0F-7525-4908-A2D1-28A19941CE9D}" type="sibTrans" cxnId="{A259F2BD-D523-4B81-AAB5-4433AEE5DAF2}">
      <dgm:prSet/>
      <dgm:spPr/>
      <dgm:t>
        <a:bodyPr/>
        <a:lstStyle/>
        <a:p>
          <a:endParaRPr lang="en-US"/>
        </a:p>
      </dgm:t>
    </dgm:pt>
    <dgm:pt modelId="{16BA7308-7CA9-4187-9125-0608582D6C41}">
      <dgm:prSet/>
      <dgm:spPr/>
      <dgm:t>
        <a:bodyPr/>
        <a:lstStyle/>
        <a:p>
          <a:r>
            <a:rPr lang="en-US"/>
            <a:t>The marketing campaigns were based on phone calls. </a:t>
          </a:r>
        </a:p>
      </dgm:t>
    </dgm:pt>
    <dgm:pt modelId="{5DFEBEA2-8565-47CD-83A7-832C9BA215EC}" type="parTrans" cxnId="{BD637D59-1055-4A98-A68E-C80EF0887BB1}">
      <dgm:prSet/>
      <dgm:spPr/>
      <dgm:t>
        <a:bodyPr/>
        <a:lstStyle/>
        <a:p>
          <a:endParaRPr lang="en-US"/>
        </a:p>
      </dgm:t>
    </dgm:pt>
    <dgm:pt modelId="{7A9BBA58-E9C3-4559-A630-B4D4547E9CFC}" type="sibTrans" cxnId="{BD637D59-1055-4A98-A68E-C80EF0887BB1}">
      <dgm:prSet/>
      <dgm:spPr/>
      <dgm:t>
        <a:bodyPr/>
        <a:lstStyle/>
        <a:p>
          <a:endParaRPr lang="en-US"/>
        </a:p>
      </dgm:t>
    </dgm:pt>
    <dgm:pt modelId="{6FB665A6-B431-4087-8066-E0BC96AC3D9A}">
      <dgm:prSet/>
      <dgm:spPr/>
      <dgm:t>
        <a:bodyPr/>
        <a:lstStyle/>
        <a:p>
          <a:r>
            <a:rPr lang="en-US"/>
            <a:t>Often, more than one contact to the same client was required, in order to access if the product (bank term deposit) would be (or not) subscribed. </a:t>
          </a:r>
        </a:p>
      </dgm:t>
    </dgm:pt>
    <dgm:pt modelId="{010EBDEE-D04C-4218-8786-3839CF4316E4}" type="parTrans" cxnId="{B9D0B49C-05BC-4894-82B9-2D8A9E87C827}">
      <dgm:prSet/>
      <dgm:spPr/>
      <dgm:t>
        <a:bodyPr/>
        <a:lstStyle/>
        <a:p>
          <a:endParaRPr lang="en-US"/>
        </a:p>
      </dgm:t>
    </dgm:pt>
    <dgm:pt modelId="{BBB1CF9F-73D8-4CB1-AA52-C9F55C78805B}" type="sibTrans" cxnId="{B9D0B49C-05BC-4894-82B9-2D8A9E87C827}">
      <dgm:prSet/>
      <dgm:spPr/>
      <dgm:t>
        <a:bodyPr/>
        <a:lstStyle/>
        <a:p>
          <a:endParaRPr lang="en-US"/>
        </a:p>
      </dgm:t>
    </dgm:pt>
    <dgm:pt modelId="{A4C8B96A-84FA-F944-9EC5-60796DD3F58E}" type="pres">
      <dgm:prSet presAssocID="{006C51B0-7AD5-432E-B59F-C63184CDE4BF}" presName="vert0" presStyleCnt="0">
        <dgm:presLayoutVars>
          <dgm:dir/>
          <dgm:animOne val="branch"/>
          <dgm:animLvl val="lvl"/>
        </dgm:presLayoutVars>
      </dgm:prSet>
      <dgm:spPr/>
    </dgm:pt>
    <dgm:pt modelId="{A0DAAC84-B87A-E546-B42D-1C13B4C1C9A7}" type="pres">
      <dgm:prSet presAssocID="{1DD53A70-9403-4F52-9EE6-8DA0A7ACEE5A}" presName="thickLine" presStyleLbl="alignNode1" presStyleIdx="0" presStyleCnt="3"/>
      <dgm:spPr/>
    </dgm:pt>
    <dgm:pt modelId="{BD159DC9-FAF3-C140-8A0D-3C1C824537AB}" type="pres">
      <dgm:prSet presAssocID="{1DD53A70-9403-4F52-9EE6-8DA0A7ACEE5A}" presName="horz1" presStyleCnt="0"/>
      <dgm:spPr/>
    </dgm:pt>
    <dgm:pt modelId="{C882DDE2-FAA0-664E-91A2-0860AB681202}" type="pres">
      <dgm:prSet presAssocID="{1DD53A70-9403-4F52-9EE6-8DA0A7ACEE5A}" presName="tx1" presStyleLbl="revTx" presStyleIdx="0" presStyleCnt="3"/>
      <dgm:spPr/>
    </dgm:pt>
    <dgm:pt modelId="{DECD9CB4-8746-934D-BF79-27EE2925C0BD}" type="pres">
      <dgm:prSet presAssocID="{1DD53A70-9403-4F52-9EE6-8DA0A7ACEE5A}" presName="vert1" presStyleCnt="0"/>
      <dgm:spPr/>
    </dgm:pt>
    <dgm:pt modelId="{6E39993A-2E18-3547-A391-828744DBE9D9}" type="pres">
      <dgm:prSet presAssocID="{16BA7308-7CA9-4187-9125-0608582D6C41}" presName="thickLine" presStyleLbl="alignNode1" presStyleIdx="1" presStyleCnt="3"/>
      <dgm:spPr/>
    </dgm:pt>
    <dgm:pt modelId="{DF11B586-075D-254E-A26B-ED6BD7A64EEE}" type="pres">
      <dgm:prSet presAssocID="{16BA7308-7CA9-4187-9125-0608582D6C41}" presName="horz1" presStyleCnt="0"/>
      <dgm:spPr/>
    </dgm:pt>
    <dgm:pt modelId="{F0B897D4-8539-4D4B-AC62-2C03541627E8}" type="pres">
      <dgm:prSet presAssocID="{16BA7308-7CA9-4187-9125-0608582D6C41}" presName="tx1" presStyleLbl="revTx" presStyleIdx="1" presStyleCnt="3"/>
      <dgm:spPr/>
    </dgm:pt>
    <dgm:pt modelId="{087ECF89-714D-4346-968E-F7860477A589}" type="pres">
      <dgm:prSet presAssocID="{16BA7308-7CA9-4187-9125-0608582D6C41}" presName="vert1" presStyleCnt="0"/>
      <dgm:spPr/>
    </dgm:pt>
    <dgm:pt modelId="{BB4EABCA-E3B9-7346-B66D-CBEE456A50D1}" type="pres">
      <dgm:prSet presAssocID="{6FB665A6-B431-4087-8066-E0BC96AC3D9A}" presName="thickLine" presStyleLbl="alignNode1" presStyleIdx="2" presStyleCnt="3"/>
      <dgm:spPr/>
    </dgm:pt>
    <dgm:pt modelId="{1C5B448C-AC6E-A446-ADD0-F7A5C1CC3B36}" type="pres">
      <dgm:prSet presAssocID="{6FB665A6-B431-4087-8066-E0BC96AC3D9A}" presName="horz1" presStyleCnt="0"/>
      <dgm:spPr/>
    </dgm:pt>
    <dgm:pt modelId="{5B0EB977-2376-CA4E-B9D1-BD3084A90B6B}" type="pres">
      <dgm:prSet presAssocID="{6FB665A6-B431-4087-8066-E0BC96AC3D9A}" presName="tx1" presStyleLbl="revTx" presStyleIdx="2" presStyleCnt="3"/>
      <dgm:spPr/>
    </dgm:pt>
    <dgm:pt modelId="{928B5D6E-D2BB-474B-939B-3DA2A6EE97E6}" type="pres">
      <dgm:prSet presAssocID="{6FB665A6-B431-4087-8066-E0BC96AC3D9A}" presName="vert1" presStyleCnt="0"/>
      <dgm:spPr/>
    </dgm:pt>
  </dgm:ptLst>
  <dgm:cxnLst>
    <dgm:cxn modelId="{519B694A-6C30-C34C-AD9A-684B8AA77515}" type="presOf" srcId="{16BA7308-7CA9-4187-9125-0608582D6C41}" destId="{F0B897D4-8539-4D4B-AC62-2C03541627E8}" srcOrd="0" destOrd="0" presId="urn:microsoft.com/office/officeart/2008/layout/LinedList"/>
    <dgm:cxn modelId="{E8E89952-E9E2-1240-86B4-35A0A8E6D66D}" type="presOf" srcId="{006C51B0-7AD5-432E-B59F-C63184CDE4BF}" destId="{A4C8B96A-84FA-F944-9EC5-60796DD3F58E}" srcOrd="0" destOrd="0" presId="urn:microsoft.com/office/officeart/2008/layout/LinedList"/>
    <dgm:cxn modelId="{BD637D59-1055-4A98-A68E-C80EF0887BB1}" srcId="{006C51B0-7AD5-432E-B59F-C63184CDE4BF}" destId="{16BA7308-7CA9-4187-9125-0608582D6C41}" srcOrd="1" destOrd="0" parTransId="{5DFEBEA2-8565-47CD-83A7-832C9BA215EC}" sibTransId="{7A9BBA58-E9C3-4559-A630-B4D4547E9CFC}"/>
    <dgm:cxn modelId="{9A8C1891-94EB-8942-8698-EBCF0D330333}" type="presOf" srcId="{1DD53A70-9403-4F52-9EE6-8DA0A7ACEE5A}" destId="{C882DDE2-FAA0-664E-91A2-0860AB681202}" srcOrd="0" destOrd="0" presId="urn:microsoft.com/office/officeart/2008/layout/LinedList"/>
    <dgm:cxn modelId="{B9D0B49C-05BC-4894-82B9-2D8A9E87C827}" srcId="{006C51B0-7AD5-432E-B59F-C63184CDE4BF}" destId="{6FB665A6-B431-4087-8066-E0BC96AC3D9A}" srcOrd="2" destOrd="0" parTransId="{010EBDEE-D04C-4218-8786-3839CF4316E4}" sibTransId="{BBB1CF9F-73D8-4CB1-AA52-C9F55C78805B}"/>
    <dgm:cxn modelId="{A259F2BD-D523-4B81-AAB5-4433AEE5DAF2}" srcId="{006C51B0-7AD5-432E-B59F-C63184CDE4BF}" destId="{1DD53A70-9403-4F52-9EE6-8DA0A7ACEE5A}" srcOrd="0" destOrd="0" parTransId="{69126CEB-9891-4639-95FB-D49863D971C7}" sibTransId="{CEABCE0F-7525-4908-A2D1-28A19941CE9D}"/>
    <dgm:cxn modelId="{DA18DBD3-287B-0641-9B99-0C637407534E}" type="presOf" srcId="{6FB665A6-B431-4087-8066-E0BC96AC3D9A}" destId="{5B0EB977-2376-CA4E-B9D1-BD3084A90B6B}" srcOrd="0" destOrd="0" presId="urn:microsoft.com/office/officeart/2008/layout/LinedList"/>
    <dgm:cxn modelId="{BF4AEF39-E44C-F545-9DF8-E1E085DF7320}" type="presParOf" srcId="{A4C8B96A-84FA-F944-9EC5-60796DD3F58E}" destId="{A0DAAC84-B87A-E546-B42D-1C13B4C1C9A7}" srcOrd="0" destOrd="0" presId="urn:microsoft.com/office/officeart/2008/layout/LinedList"/>
    <dgm:cxn modelId="{EED413AD-520F-F941-A59D-74C4942D8109}" type="presParOf" srcId="{A4C8B96A-84FA-F944-9EC5-60796DD3F58E}" destId="{BD159DC9-FAF3-C140-8A0D-3C1C824537AB}" srcOrd="1" destOrd="0" presId="urn:microsoft.com/office/officeart/2008/layout/LinedList"/>
    <dgm:cxn modelId="{733F85D9-AB7E-9E4E-B709-9AAD539F2FF4}" type="presParOf" srcId="{BD159DC9-FAF3-C140-8A0D-3C1C824537AB}" destId="{C882DDE2-FAA0-664E-91A2-0860AB681202}" srcOrd="0" destOrd="0" presId="urn:microsoft.com/office/officeart/2008/layout/LinedList"/>
    <dgm:cxn modelId="{F26C5A89-ABCB-354E-8500-5D42B28560E3}" type="presParOf" srcId="{BD159DC9-FAF3-C140-8A0D-3C1C824537AB}" destId="{DECD9CB4-8746-934D-BF79-27EE2925C0BD}" srcOrd="1" destOrd="0" presId="urn:microsoft.com/office/officeart/2008/layout/LinedList"/>
    <dgm:cxn modelId="{D43DF171-3137-574D-A4C9-70A50140F3C1}" type="presParOf" srcId="{A4C8B96A-84FA-F944-9EC5-60796DD3F58E}" destId="{6E39993A-2E18-3547-A391-828744DBE9D9}" srcOrd="2" destOrd="0" presId="urn:microsoft.com/office/officeart/2008/layout/LinedList"/>
    <dgm:cxn modelId="{E7154D84-C956-1142-8EF8-2D73A8339708}" type="presParOf" srcId="{A4C8B96A-84FA-F944-9EC5-60796DD3F58E}" destId="{DF11B586-075D-254E-A26B-ED6BD7A64EEE}" srcOrd="3" destOrd="0" presId="urn:microsoft.com/office/officeart/2008/layout/LinedList"/>
    <dgm:cxn modelId="{07220005-186A-D642-9B35-327504C005A1}" type="presParOf" srcId="{DF11B586-075D-254E-A26B-ED6BD7A64EEE}" destId="{F0B897D4-8539-4D4B-AC62-2C03541627E8}" srcOrd="0" destOrd="0" presId="urn:microsoft.com/office/officeart/2008/layout/LinedList"/>
    <dgm:cxn modelId="{259C3B88-78FD-E24D-91EA-CF65A6AF8525}" type="presParOf" srcId="{DF11B586-075D-254E-A26B-ED6BD7A64EEE}" destId="{087ECF89-714D-4346-968E-F7860477A589}" srcOrd="1" destOrd="0" presId="urn:microsoft.com/office/officeart/2008/layout/LinedList"/>
    <dgm:cxn modelId="{9DDBF445-B989-ED44-8EDF-122D2F5C3765}" type="presParOf" srcId="{A4C8B96A-84FA-F944-9EC5-60796DD3F58E}" destId="{BB4EABCA-E3B9-7346-B66D-CBEE456A50D1}" srcOrd="4" destOrd="0" presId="urn:microsoft.com/office/officeart/2008/layout/LinedList"/>
    <dgm:cxn modelId="{2FBC3349-2D6A-304E-8C28-88F4877EE08B}" type="presParOf" srcId="{A4C8B96A-84FA-F944-9EC5-60796DD3F58E}" destId="{1C5B448C-AC6E-A446-ADD0-F7A5C1CC3B36}" srcOrd="5" destOrd="0" presId="urn:microsoft.com/office/officeart/2008/layout/LinedList"/>
    <dgm:cxn modelId="{055A88D0-4E25-284A-A97A-8BD666CFFA6C}" type="presParOf" srcId="{1C5B448C-AC6E-A446-ADD0-F7A5C1CC3B36}" destId="{5B0EB977-2376-CA4E-B9D1-BD3084A90B6B}" srcOrd="0" destOrd="0" presId="urn:microsoft.com/office/officeart/2008/layout/LinedList"/>
    <dgm:cxn modelId="{28666DFC-ED88-2646-8C4D-AA8066B1D5FC}" type="presParOf" srcId="{1C5B448C-AC6E-A446-ADD0-F7A5C1CC3B36}" destId="{928B5D6E-D2BB-474B-939B-3DA2A6EE97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7E88ED-5395-41AC-9A02-0C53D495A9D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505B16A-8240-4A6E-9E3C-B79415C08E00}">
      <dgm:prSet/>
      <dgm:spPr/>
      <dgm:t>
        <a:bodyPr/>
        <a:lstStyle/>
        <a:p>
          <a:pPr>
            <a:defRPr cap="all"/>
          </a:pPr>
          <a:r>
            <a:rPr lang="en-US"/>
            <a:t>The Bank Marketing dataset is from Kaggle. It consists of 11,162 rows and 17 columns.</a:t>
          </a:r>
        </a:p>
      </dgm:t>
    </dgm:pt>
    <dgm:pt modelId="{FEB6B2A4-4736-49DA-8AE1-3690AAFF43EC}" type="parTrans" cxnId="{57F3F3F4-F855-4983-8FFE-09D1B065F9A7}">
      <dgm:prSet/>
      <dgm:spPr/>
      <dgm:t>
        <a:bodyPr/>
        <a:lstStyle/>
        <a:p>
          <a:endParaRPr lang="en-US"/>
        </a:p>
      </dgm:t>
    </dgm:pt>
    <dgm:pt modelId="{439E965F-4172-46B6-9EBF-0FA02AC468E8}" type="sibTrans" cxnId="{57F3F3F4-F855-4983-8FFE-09D1B065F9A7}">
      <dgm:prSet/>
      <dgm:spPr/>
      <dgm:t>
        <a:bodyPr/>
        <a:lstStyle/>
        <a:p>
          <a:endParaRPr lang="en-US"/>
        </a:p>
      </dgm:t>
    </dgm:pt>
    <dgm:pt modelId="{6511EA50-F06F-4F93-A168-212A740D1CA1}">
      <dgm:prSet/>
      <dgm:spPr/>
      <dgm:t>
        <a:bodyPr/>
        <a:lstStyle/>
        <a:p>
          <a:pPr>
            <a:defRPr cap="all"/>
          </a:pPr>
          <a:r>
            <a:rPr lang="en-US"/>
            <a:t>The classification goal is to predict if the client will subscribe a term deposit or not</a:t>
          </a:r>
        </a:p>
      </dgm:t>
    </dgm:pt>
    <dgm:pt modelId="{A87EDCAA-A764-40B4-8634-726A66AC0CD2}" type="parTrans" cxnId="{A0214A87-8026-466F-81EB-1140CF803F67}">
      <dgm:prSet/>
      <dgm:spPr/>
      <dgm:t>
        <a:bodyPr/>
        <a:lstStyle/>
        <a:p>
          <a:endParaRPr lang="en-US"/>
        </a:p>
      </dgm:t>
    </dgm:pt>
    <dgm:pt modelId="{E8F0E8F8-A86E-4CA7-9A8D-4B316AF62117}" type="sibTrans" cxnId="{A0214A87-8026-466F-81EB-1140CF803F67}">
      <dgm:prSet/>
      <dgm:spPr/>
      <dgm:t>
        <a:bodyPr/>
        <a:lstStyle/>
        <a:p>
          <a:endParaRPr lang="en-US"/>
        </a:p>
      </dgm:t>
    </dgm:pt>
    <dgm:pt modelId="{D49AFCF6-78F1-4FF3-9F44-A8BD5AF9EE60}" type="pres">
      <dgm:prSet presAssocID="{057E88ED-5395-41AC-9A02-0C53D495A9DE}" presName="root" presStyleCnt="0">
        <dgm:presLayoutVars>
          <dgm:dir/>
          <dgm:resizeHandles val="exact"/>
        </dgm:presLayoutVars>
      </dgm:prSet>
      <dgm:spPr/>
    </dgm:pt>
    <dgm:pt modelId="{FEFAD355-D722-460C-A455-40C93C8A1909}" type="pres">
      <dgm:prSet presAssocID="{6505B16A-8240-4A6E-9E3C-B79415C08E00}" presName="compNode" presStyleCnt="0"/>
      <dgm:spPr/>
    </dgm:pt>
    <dgm:pt modelId="{8C101263-E337-4246-AC6B-DDA9AE150751}" type="pres">
      <dgm:prSet presAssocID="{6505B16A-8240-4A6E-9E3C-B79415C08E00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073E60F-AD38-4940-B774-FDDDC4258CD0}" type="pres">
      <dgm:prSet presAssocID="{6505B16A-8240-4A6E-9E3C-B79415C08E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43E5F5E-DE41-4026-96C0-0D41D886AA62}" type="pres">
      <dgm:prSet presAssocID="{6505B16A-8240-4A6E-9E3C-B79415C08E00}" presName="spaceRect" presStyleCnt="0"/>
      <dgm:spPr/>
    </dgm:pt>
    <dgm:pt modelId="{78EC3AAB-C913-493B-AAEA-7593D6090557}" type="pres">
      <dgm:prSet presAssocID="{6505B16A-8240-4A6E-9E3C-B79415C08E00}" presName="textRect" presStyleLbl="revTx" presStyleIdx="0" presStyleCnt="2">
        <dgm:presLayoutVars>
          <dgm:chMax val="1"/>
          <dgm:chPref val="1"/>
        </dgm:presLayoutVars>
      </dgm:prSet>
      <dgm:spPr/>
    </dgm:pt>
    <dgm:pt modelId="{EE8917E9-7AD5-406E-9033-F77E66D3E5BF}" type="pres">
      <dgm:prSet presAssocID="{439E965F-4172-46B6-9EBF-0FA02AC468E8}" presName="sibTrans" presStyleCnt="0"/>
      <dgm:spPr/>
    </dgm:pt>
    <dgm:pt modelId="{F2904E72-63EA-41DF-934C-58F92D70BC2D}" type="pres">
      <dgm:prSet presAssocID="{6511EA50-F06F-4F93-A168-212A740D1CA1}" presName="compNode" presStyleCnt="0"/>
      <dgm:spPr/>
    </dgm:pt>
    <dgm:pt modelId="{9C23DBDC-1406-4828-A16A-8012255FE32F}" type="pres">
      <dgm:prSet presAssocID="{6511EA50-F06F-4F93-A168-212A740D1CA1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AEA90A7-F1F9-4C53-B9ED-E3CAE8184586}" type="pres">
      <dgm:prSet presAssocID="{6511EA50-F06F-4F93-A168-212A740D1CA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CA80FAE-75B9-4818-B420-EFC5588445BA}" type="pres">
      <dgm:prSet presAssocID="{6511EA50-F06F-4F93-A168-212A740D1CA1}" presName="spaceRect" presStyleCnt="0"/>
      <dgm:spPr/>
    </dgm:pt>
    <dgm:pt modelId="{C98C543E-5B4B-47C5-B35B-6F439E54417C}" type="pres">
      <dgm:prSet presAssocID="{6511EA50-F06F-4F93-A168-212A740D1CA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05B4C2A-E4C6-4AC1-8A6A-82BC9805FE65}" type="presOf" srcId="{6505B16A-8240-4A6E-9E3C-B79415C08E00}" destId="{78EC3AAB-C913-493B-AAEA-7593D6090557}" srcOrd="0" destOrd="0" presId="urn:microsoft.com/office/officeart/2018/5/layout/IconLeafLabelList"/>
    <dgm:cxn modelId="{A0214A87-8026-466F-81EB-1140CF803F67}" srcId="{057E88ED-5395-41AC-9A02-0C53D495A9DE}" destId="{6511EA50-F06F-4F93-A168-212A740D1CA1}" srcOrd="1" destOrd="0" parTransId="{A87EDCAA-A764-40B4-8634-726A66AC0CD2}" sibTransId="{E8F0E8F8-A86E-4CA7-9A8D-4B316AF62117}"/>
    <dgm:cxn modelId="{4CA510E2-BFA2-48A0-8927-E5BD80DC07F1}" type="presOf" srcId="{057E88ED-5395-41AC-9A02-0C53D495A9DE}" destId="{D49AFCF6-78F1-4FF3-9F44-A8BD5AF9EE60}" srcOrd="0" destOrd="0" presId="urn:microsoft.com/office/officeart/2018/5/layout/IconLeafLabelList"/>
    <dgm:cxn modelId="{57F3F3F4-F855-4983-8FFE-09D1B065F9A7}" srcId="{057E88ED-5395-41AC-9A02-0C53D495A9DE}" destId="{6505B16A-8240-4A6E-9E3C-B79415C08E00}" srcOrd="0" destOrd="0" parTransId="{FEB6B2A4-4736-49DA-8AE1-3690AAFF43EC}" sibTransId="{439E965F-4172-46B6-9EBF-0FA02AC468E8}"/>
    <dgm:cxn modelId="{D6F952F9-E6B1-4743-8457-B9ABFFF9D959}" type="presOf" srcId="{6511EA50-F06F-4F93-A168-212A740D1CA1}" destId="{C98C543E-5B4B-47C5-B35B-6F439E54417C}" srcOrd="0" destOrd="0" presId="urn:microsoft.com/office/officeart/2018/5/layout/IconLeafLabelList"/>
    <dgm:cxn modelId="{6ADB31B3-6236-47E4-933B-3B8B0D841DB6}" type="presParOf" srcId="{D49AFCF6-78F1-4FF3-9F44-A8BD5AF9EE60}" destId="{FEFAD355-D722-460C-A455-40C93C8A1909}" srcOrd="0" destOrd="0" presId="urn:microsoft.com/office/officeart/2018/5/layout/IconLeafLabelList"/>
    <dgm:cxn modelId="{19DC067D-CED5-4C93-A709-542AB389AC8D}" type="presParOf" srcId="{FEFAD355-D722-460C-A455-40C93C8A1909}" destId="{8C101263-E337-4246-AC6B-DDA9AE150751}" srcOrd="0" destOrd="0" presId="urn:microsoft.com/office/officeart/2018/5/layout/IconLeafLabelList"/>
    <dgm:cxn modelId="{5DB0C6EC-B762-4EB0-B0AC-39A45B4AAF8F}" type="presParOf" srcId="{FEFAD355-D722-460C-A455-40C93C8A1909}" destId="{6073E60F-AD38-4940-B774-FDDDC4258CD0}" srcOrd="1" destOrd="0" presId="urn:microsoft.com/office/officeart/2018/5/layout/IconLeafLabelList"/>
    <dgm:cxn modelId="{1119EB1F-93E8-4FAE-B8A9-1DF47820118D}" type="presParOf" srcId="{FEFAD355-D722-460C-A455-40C93C8A1909}" destId="{243E5F5E-DE41-4026-96C0-0D41D886AA62}" srcOrd="2" destOrd="0" presId="urn:microsoft.com/office/officeart/2018/5/layout/IconLeafLabelList"/>
    <dgm:cxn modelId="{0D546691-6309-464E-A28A-663FB8953A03}" type="presParOf" srcId="{FEFAD355-D722-460C-A455-40C93C8A1909}" destId="{78EC3AAB-C913-493B-AAEA-7593D6090557}" srcOrd="3" destOrd="0" presId="urn:microsoft.com/office/officeart/2018/5/layout/IconLeafLabelList"/>
    <dgm:cxn modelId="{ED015FA5-BF7F-480F-A00C-C603FBF27D8C}" type="presParOf" srcId="{D49AFCF6-78F1-4FF3-9F44-A8BD5AF9EE60}" destId="{EE8917E9-7AD5-406E-9033-F77E66D3E5BF}" srcOrd="1" destOrd="0" presId="urn:microsoft.com/office/officeart/2018/5/layout/IconLeafLabelList"/>
    <dgm:cxn modelId="{FAC73F93-BDF4-4974-9063-8EBA705A7264}" type="presParOf" srcId="{D49AFCF6-78F1-4FF3-9F44-A8BD5AF9EE60}" destId="{F2904E72-63EA-41DF-934C-58F92D70BC2D}" srcOrd="2" destOrd="0" presId="urn:microsoft.com/office/officeart/2018/5/layout/IconLeafLabelList"/>
    <dgm:cxn modelId="{BFA8A29B-D5CB-4356-9060-4B27CD8011D8}" type="presParOf" srcId="{F2904E72-63EA-41DF-934C-58F92D70BC2D}" destId="{9C23DBDC-1406-4828-A16A-8012255FE32F}" srcOrd="0" destOrd="0" presId="urn:microsoft.com/office/officeart/2018/5/layout/IconLeafLabelList"/>
    <dgm:cxn modelId="{2B0FC344-5947-4937-BF01-AE86D5DFE003}" type="presParOf" srcId="{F2904E72-63EA-41DF-934C-58F92D70BC2D}" destId="{0AEA90A7-F1F9-4C53-B9ED-E3CAE8184586}" srcOrd="1" destOrd="0" presId="urn:microsoft.com/office/officeart/2018/5/layout/IconLeafLabelList"/>
    <dgm:cxn modelId="{2FBE42CE-8CDC-48CC-B802-159C0FEFA018}" type="presParOf" srcId="{F2904E72-63EA-41DF-934C-58F92D70BC2D}" destId="{BCA80FAE-75B9-4818-B420-EFC5588445BA}" srcOrd="2" destOrd="0" presId="urn:microsoft.com/office/officeart/2018/5/layout/IconLeafLabelList"/>
    <dgm:cxn modelId="{E6CD7A7B-3388-4520-A2E2-7F206E4EB481}" type="presParOf" srcId="{F2904E72-63EA-41DF-934C-58F92D70BC2D}" destId="{C98C543E-5B4B-47C5-B35B-6F439E54417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AA58AD-74D4-F345-BC8C-1254CF6F47C3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7FF2CD-8677-A24F-B369-6C0350125853}">
      <dgm:prSet phldrT="[Text]"/>
      <dgm:spPr/>
      <dgm:t>
        <a:bodyPr/>
        <a:lstStyle/>
        <a:p>
          <a:r>
            <a:rPr lang="en-US"/>
            <a:t>Algorithms</a:t>
          </a:r>
        </a:p>
      </dgm:t>
    </dgm:pt>
    <dgm:pt modelId="{BD3927CB-BB07-0A4E-98CA-DF63A7571C92}" type="parTrans" cxnId="{A832C592-B32C-A141-8377-CD53F1B13F9C}">
      <dgm:prSet/>
      <dgm:spPr/>
      <dgm:t>
        <a:bodyPr/>
        <a:lstStyle/>
        <a:p>
          <a:endParaRPr lang="en-US"/>
        </a:p>
      </dgm:t>
    </dgm:pt>
    <dgm:pt modelId="{61F013A2-790A-BE44-AAE6-884B72A07ED8}" type="sibTrans" cxnId="{A832C592-B32C-A141-8377-CD53F1B13F9C}">
      <dgm:prSet/>
      <dgm:spPr/>
      <dgm:t>
        <a:bodyPr/>
        <a:lstStyle/>
        <a:p>
          <a:endParaRPr lang="en-US"/>
        </a:p>
      </dgm:t>
    </dgm:pt>
    <dgm:pt modelId="{13B877A9-3112-C74B-A0BE-F0BE98859F9E}">
      <dgm:prSet phldrT="[Text]"/>
      <dgm:spPr/>
      <dgm:t>
        <a:bodyPr/>
        <a:lstStyle/>
        <a:p>
          <a:r>
            <a:rPr lang="en-US"/>
            <a:t>KNN</a:t>
          </a:r>
        </a:p>
      </dgm:t>
    </dgm:pt>
    <dgm:pt modelId="{8392430A-EEF8-1440-8968-506E5600F426}" type="parTrans" cxnId="{D66E8881-29F6-7A49-B76B-0ADAFF1EDA6B}">
      <dgm:prSet/>
      <dgm:spPr/>
      <dgm:t>
        <a:bodyPr/>
        <a:lstStyle/>
        <a:p>
          <a:endParaRPr lang="en-US"/>
        </a:p>
      </dgm:t>
    </dgm:pt>
    <dgm:pt modelId="{F26DAF22-683B-F547-A6F5-250D6B0EB2C3}" type="sibTrans" cxnId="{D66E8881-29F6-7A49-B76B-0ADAFF1EDA6B}">
      <dgm:prSet/>
      <dgm:spPr/>
      <dgm:t>
        <a:bodyPr/>
        <a:lstStyle/>
        <a:p>
          <a:endParaRPr lang="en-US"/>
        </a:p>
      </dgm:t>
    </dgm:pt>
    <dgm:pt modelId="{6D312B14-FE2D-B24E-A3D2-270368D36FEB}">
      <dgm:prSet phldrT="[Text]"/>
      <dgm:spPr/>
      <dgm:t>
        <a:bodyPr/>
        <a:lstStyle/>
        <a:p>
          <a:r>
            <a:rPr lang="en-US"/>
            <a:t>Naïve Bayes</a:t>
          </a:r>
        </a:p>
      </dgm:t>
    </dgm:pt>
    <dgm:pt modelId="{C9C13EA8-4713-E64E-AE44-9714B8AC4F44}" type="parTrans" cxnId="{C006A198-9FBA-C04A-8657-3E5CD6CCFF25}">
      <dgm:prSet/>
      <dgm:spPr/>
      <dgm:t>
        <a:bodyPr/>
        <a:lstStyle/>
        <a:p>
          <a:endParaRPr lang="en-US"/>
        </a:p>
      </dgm:t>
    </dgm:pt>
    <dgm:pt modelId="{650CDE17-A631-714F-AB21-DD3C5E60E301}" type="sibTrans" cxnId="{C006A198-9FBA-C04A-8657-3E5CD6CCFF25}">
      <dgm:prSet/>
      <dgm:spPr/>
      <dgm:t>
        <a:bodyPr/>
        <a:lstStyle/>
        <a:p>
          <a:endParaRPr lang="en-US"/>
        </a:p>
      </dgm:t>
    </dgm:pt>
    <dgm:pt modelId="{8E755793-4FE7-C64F-8A68-7932B6950758}">
      <dgm:prSet phldrT="[Text]"/>
      <dgm:spPr/>
      <dgm:t>
        <a:bodyPr/>
        <a:lstStyle/>
        <a:p>
          <a:r>
            <a:rPr lang="en-US"/>
            <a:t>Random Forest</a:t>
          </a:r>
        </a:p>
      </dgm:t>
    </dgm:pt>
    <dgm:pt modelId="{CE5F1B83-B9B8-0E4E-B51C-124A997D1721}" type="parTrans" cxnId="{56D56E0B-CE2B-2B4E-85BF-1ADE48BE77AC}">
      <dgm:prSet/>
      <dgm:spPr/>
      <dgm:t>
        <a:bodyPr/>
        <a:lstStyle/>
        <a:p>
          <a:endParaRPr lang="en-US"/>
        </a:p>
      </dgm:t>
    </dgm:pt>
    <dgm:pt modelId="{6066FD39-F394-4A4D-ADC3-331A737623D5}" type="sibTrans" cxnId="{56D56E0B-CE2B-2B4E-85BF-1ADE48BE77AC}">
      <dgm:prSet/>
      <dgm:spPr/>
      <dgm:t>
        <a:bodyPr/>
        <a:lstStyle/>
        <a:p>
          <a:endParaRPr lang="en-US"/>
        </a:p>
      </dgm:t>
    </dgm:pt>
    <dgm:pt modelId="{09C9CB73-28D9-0D48-991A-C630924328FC}">
      <dgm:prSet phldr="0"/>
      <dgm:spPr/>
      <dgm:t>
        <a:bodyPr/>
        <a:lstStyle/>
        <a:p>
          <a:pPr rtl="0"/>
          <a:r>
            <a:rPr lang="en-US" b="0"/>
            <a:t>Self-Organizing Map</a:t>
          </a:r>
        </a:p>
      </dgm:t>
    </dgm:pt>
    <dgm:pt modelId="{9C50E4E6-2DA5-5B42-913F-4ED5B3D06FC2}" type="parTrans" cxnId="{A5479AB5-6ADD-3840-9025-3A4BE8D0B2E7}">
      <dgm:prSet/>
      <dgm:spPr/>
      <dgm:t>
        <a:bodyPr/>
        <a:lstStyle/>
        <a:p>
          <a:endParaRPr lang="en-US"/>
        </a:p>
      </dgm:t>
    </dgm:pt>
    <dgm:pt modelId="{2B9FB0C4-3DCD-5745-BC31-01BAC2673275}" type="sibTrans" cxnId="{A5479AB5-6ADD-3840-9025-3A4BE8D0B2E7}">
      <dgm:prSet/>
      <dgm:spPr/>
      <dgm:t>
        <a:bodyPr/>
        <a:lstStyle/>
        <a:p>
          <a:endParaRPr lang="en-US"/>
        </a:p>
      </dgm:t>
    </dgm:pt>
    <dgm:pt modelId="{B5F60CF8-A8D3-B946-BD5D-4646D7F853F2}">
      <dgm:prSet phldr="0"/>
      <dgm:spPr/>
      <dgm:t>
        <a:bodyPr/>
        <a:lstStyle/>
        <a:p>
          <a:pPr rtl="0"/>
          <a:r>
            <a:rPr lang="en-US" b="0">
              <a:latin typeface="Avenir Next LT Pro"/>
            </a:rPr>
            <a:t>K-Means Clustering</a:t>
          </a:r>
          <a:endParaRPr lang="en-US" b="0"/>
        </a:p>
      </dgm:t>
    </dgm:pt>
    <dgm:pt modelId="{9D7B2D43-E96A-0249-BD3C-E4992FE84307}" type="parTrans" cxnId="{8360EDB3-277C-384B-B2B8-55C7A1927BC7}">
      <dgm:prSet/>
      <dgm:spPr/>
      <dgm:t>
        <a:bodyPr/>
        <a:lstStyle/>
        <a:p>
          <a:endParaRPr lang="en-US"/>
        </a:p>
      </dgm:t>
    </dgm:pt>
    <dgm:pt modelId="{D1D857FF-36A0-5D47-8C61-AD93F48E4182}" type="sibTrans" cxnId="{8360EDB3-277C-384B-B2B8-55C7A1927BC7}">
      <dgm:prSet/>
      <dgm:spPr/>
      <dgm:t>
        <a:bodyPr/>
        <a:lstStyle/>
        <a:p>
          <a:endParaRPr lang="en-US"/>
        </a:p>
      </dgm:t>
    </dgm:pt>
    <dgm:pt modelId="{52234262-D518-BF41-9F76-7824FF13719F}">
      <dgm:prSet/>
      <dgm:spPr/>
      <dgm:t>
        <a:bodyPr/>
        <a:lstStyle/>
        <a:p>
          <a:r>
            <a:rPr lang="en-US"/>
            <a:t>SVM</a:t>
          </a:r>
        </a:p>
      </dgm:t>
    </dgm:pt>
    <dgm:pt modelId="{4E7FBE7A-0122-9341-B3FE-21ACC9EB1E8A}" type="parTrans" cxnId="{7F97D2B6-3D80-114A-AA0E-F2E1EF1C25CF}">
      <dgm:prSet/>
      <dgm:spPr/>
      <dgm:t>
        <a:bodyPr/>
        <a:lstStyle/>
        <a:p>
          <a:endParaRPr lang="en-US"/>
        </a:p>
      </dgm:t>
    </dgm:pt>
    <dgm:pt modelId="{A59BD831-FA4A-724F-85CF-C1C8C6A9BE8F}" type="sibTrans" cxnId="{7F97D2B6-3D80-114A-AA0E-F2E1EF1C25CF}">
      <dgm:prSet/>
      <dgm:spPr/>
      <dgm:t>
        <a:bodyPr/>
        <a:lstStyle/>
        <a:p>
          <a:endParaRPr lang="en-US"/>
        </a:p>
      </dgm:t>
    </dgm:pt>
    <dgm:pt modelId="{23993AA2-EC9C-A843-B096-A71A02243332}" type="pres">
      <dgm:prSet presAssocID="{7EAA58AD-74D4-F345-BC8C-1254CF6F47C3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3E1116C-0FF9-364C-BE45-08ED056938D1}" type="pres">
      <dgm:prSet presAssocID="{9E7FF2CD-8677-A24F-B369-6C0350125853}" presName="centerShape" presStyleLbl="node0" presStyleIdx="0" presStyleCnt="1"/>
      <dgm:spPr/>
    </dgm:pt>
    <dgm:pt modelId="{F2CCDB6E-D73F-7A4F-8F22-1524CA83104B}" type="pres">
      <dgm:prSet presAssocID="{8392430A-EEF8-1440-8968-506E5600F426}" presName="parTrans" presStyleLbl="sibTrans2D1" presStyleIdx="0" presStyleCnt="6"/>
      <dgm:spPr/>
    </dgm:pt>
    <dgm:pt modelId="{92B11CE0-1BCE-EE45-BE42-008CEFEDC341}" type="pres">
      <dgm:prSet presAssocID="{8392430A-EEF8-1440-8968-506E5600F426}" presName="connectorText" presStyleLbl="sibTrans2D1" presStyleIdx="0" presStyleCnt="6"/>
      <dgm:spPr/>
    </dgm:pt>
    <dgm:pt modelId="{332F3726-ACF2-C442-A62B-1AD2264043DF}" type="pres">
      <dgm:prSet presAssocID="{13B877A9-3112-C74B-A0BE-F0BE98859F9E}" presName="node" presStyleLbl="node1" presStyleIdx="0" presStyleCnt="6">
        <dgm:presLayoutVars>
          <dgm:bulletEnabled val="1"/>
        </dgm:presLayoutVars>
      </dgm:prSet>
      <dgm:spPr/>
    </dgm:pt>
    <dgm:pt modelId="{56DC1552-C6A4-5148-8D7D-F1BED553F00D}" type="pres">
      <dgm:prSet presAssocID="{4E7FBE7A-0122-9341-B3FE-21ACC9EB1E8A}" presName="parTrans" presStyleLbl="sibTrans2D1" presStyleIdx="1" presStyleCnt="6"/>
      <dgm:spPr/>
    </dgm:pt>
    <dgm:pt modelId="{A6B2954E-66E3-E14D-B0FB-574A0CB3960D}" type="pres">
      <dgm:prSet presAssocID="{4E7FBE7A-0122-9341-B3FE-21ACC9EB1E8A}" presName="connectorText" presStyleLbl="sibTrans2D1" presStyleIdx="1" presStyleCnt="6"/>
      <dgm:spPr/>
    </dgm:pt>
    <dgm:pt modelId="{20F1E160-CEC5-EF46-B05B-A8FC58B811EA}" type="pres">
      <dgm:prSet presAssocID="{52234262-D518-BF41-9F76-7824FF13719F}" presName="node" presStyleLbl="node1" presStyleIdx="1" presStyleCnt="6">
        <dgm:presLayoutVars>
          <dgm:bulletEnabled val="1"/>
        </dgm:presLayoutVars>
      </dgm:prSet>
      <dgm:spPr/>
    </dgm:pt>
    <dgm:pt modelId="{664A29C7-DF15-7647-AFDF-41DE431E9A27}" type="pres">
      <dgm:prSet presAssocID="{C9C13EA8-4713-E64E-AE44-9714B8AC4F44}" presName="parTrans" presStyleLbl="sibTrans2D1" presStyleIdx="2" presStyleCnt="6"/>
      <dgm:spPr/>
    </dgm:pt>
    <dgm:pt modelId="{7B6D4B02-2F9A-784D-B2E6-F2EC9596BCB7}" type="pres">
      <dgm:prSet presAssocID="{C9C13EA8-4713-E64E-AE44-9714B8AC4F44}" presName="connectorText" presStyleLbl="sibTrans2D1" presStyleIdx="2" presStyleCnt="6"/>
      <dgm:spPr/>
    </dgm:pt>
    <dgm:pt modelId="{0CF0029C-F9CA-954C-9FDF-13632B039514}" type="pres">
      <dgm:prSet presAssocID="{6D312B14-FE2D-B24E-A3D2-270368D36FEB}" presName="node" presStyleLbl="node1" presStyleIdx="2" presStyleCnt="6">
        <dgm:presLayoutVars>
          <dgm:bulletEnabled val="1"/>
        </dgm:presLayoutVars>
      </dgm:prSet>
      <dgm:spPr/>
    </dgm:pt>
    <dgm:pt modelId="{D10A3D23-2EED-CA4A-9B8A-E59CF72E94FB}" type="pres">
      <dgm:prSet presAssocID="{CE5F1B83-B9B8-0E4E-B51C-124A997D1721}" presName="parTrans" presStyleLbl="sibTrans2D1" presStyleIdx="3" presStyleCnt="6"/>
      <dgm:spPr/>
    </dgm:pt>
    <dgm:pt modelId="{5E1340C4-2800-6440-89C3-60E76076C401}" type="pres">
      <dgm:prSet presAssocID="{CE5F1B83-B9B8-0E4E-B51C-124A997D1721}" presName="connectorText" presStyleLbl="sibTrans2D1" presStyleIdx="3" presStyleCnt="6"/>
      <dgm:spPr/>
    </dgm:pt>
    <dgm:pt modelId="{A979C8B3-E89D-F14E-83C3-0C163DA6573C}" type="pres">
      <dgm:prSet presAssocID="{8E755793-4FE7-C64F-8A68-7932B6950758}" presName="node" presStyleLbl="node1" presStyleIdx="3" presStyleCnt="6">
        <dgm:presLayoutVars>
          <dgm:bulletEnabled val="1"/>
        </dgm:presLayoutVars>
      </dgm:prSet>
      <dgm:spPr/>
    </dgm:pt>
    <dgm:pt modelId="{D2BC3688-AA4A-3945-BC54-8DA7961F7FCC}" type="pres">
      <dgm:prSet presAssocID="{9C50E4E6-2DA5-5B42-913F-4ED5B3D06FC2}" presName="parTrans" presStyleLbl="sibTrans2D1" presStyleIdx="4" presStyleCnt="6"/>
      <dgm:spPr/>
    </dgm:pt>
    <dgm:pt modelId="{691644E5-1B3C-244E-AA4E-1B659D1F0319}" type="pres">
      <dgm:prSet presAssocID="{9C50E4E6-2DA5-5B42-913F-4ED5B3D06FC2}" presName="connectorText" presStyleLbl="sibTrans2D1" presStyleIdx="4" presStyleCnt="6"/>
      <dgm:spPr/>
    </dgm:pt>
    <dgm:pt modelId="{3AE08ECB-025B-4D4E-A31A-5FA19BF9CA06}" type="pres">
      <dgm:prSet presAssocID="{09C9CB73-28D9-0D48-991A-C630924328FC}" presName="node" presStyleLbl="node1" presStyleIdx="4" presStyleCnt="6">
        <dgm:presLayoutVars>
          <dgm:bulletEnabled val="1"/>
        </dgm:presLayoutVars>
      </dgm:prSet>
      <dgm:spPr/>
    </dgm:pt>
    <dgm:pt modelId="{0812F617-F604-4B78-BDA7-858D0B6EC1B1}" type="pres">
      <dgm:prSet presAssocID="{9D7B2D43-E96A-0249-BD3C-E4992FE84307}" presName="parTrans" presStyleLbl="sibTrans2D1" presStyleIdx="5" presStyleCnt="6"/>
      <dgm:spPr/>
    </dgm:pt>
    <dgm:pt modelId="{6A0440B7-8CA1-4DED-82AC-126682F809D6}" type="pres">
      <dgm:prSet presAssocID="{9D7B2D43-E96A-0249-BD3C-E4992FE84307}" presName="connectorText" presStyleLbl="sibTrans2D1" presStyleIdx="5" presStyleCnt="6"/>
      <dgm:spPr/>
    </dgm:pt>
    <dgm:pt modelId="{FE752013-9611-444B-9E94-B08A9802D4FC}" type="pres">
      <dgm:prSet presAssocID="{B5F60CF8-A8D3-B946-BD5D-4646D7F853F2}" presName="node" presStyleLbl="node1" presStyleIdx="5" presStyleCnt="6">
        <dgm:presLayoutVars>
          <dgm:bulletEnabled val="1"/>
        </dgm:presLayoutVars>
      </dgm:prSet>
      <dgm:spPr/>
    </dgm:pt>
  </dgm:ptLst>
  <dgm:cxnLst>
    <dgm:cxn modelId="{DA36F502-4965-48EE-BD7D-72657B0A2C59}" type="presOf" srcId="{CE5F1B83-B9B8-0E4E-B51C-124A997D1721}" destId="{D10A3D23-2EED-CA4A-9B8A-E59CF72E94FB}" srcOrd="0" destOrd="0" presId="urn:microsoft.com/office/officeart/2005/8/layout/radial5"/>
    <dgm:cxn modelId="{56D56E0B-CE2B-2B4E-85BF-1ADE48BE77AC}" srcId="{9E7FF2CD-8677-A24F-B369-6C0350125853}" destId="{8E755793-4FE7-C64F-8A68-7932B6950758}" srcOrd="3" destOrd="0" parTransId="{CE5F1B83-B9B8-0E4E-B51C-124A997D1721}" sibTransId="{6066FD39-F394-4A4D-ADC3-331A737623D5}"/>
    <dgm:cxn modelId="{EDA1630C-FB31-42EA-B723-46F17E3F0B47}" type="presOf" srcId="{C9C13EA8-4713-E64E-AE44-9714B8AC4F44}" destId="{664A29C7-DF15-7647-AFDF-41DE431E9A27}" srcOrd="0" destOrd="0" presId="urn:microsoft.com/office/officeart/2005/8/layout/radial5"/>
    <dgm:cxn modelId="{31BC7522-5D7F-9148-96C2-7188E1E06A60}" type="presOf" srcId="{7EAA58AD-74D4-F345-BC8C-1254CF6F47C3}" destId="{23993AA2-EC9C-A843-B096-A71A02243332}" srcOrd="0" destOrd="0" presId="urn:microsoft.com/office/officeart/2005/8/layout/radial5"/>
    <dgm:cxn modelId="{D097542D-3112-4166-AD98-C1B62B1E5934}" type="presOf" srcId="{9D7B2D43-E96A-0249-BD3C-E4992FE84307}" destId="{6A0440B7-8CA1-4DED-82AC-126682F809D6}" srcOrd="1" destOrd="0" presId="urn:microsoft.com/office/officeart/2005/8/layout/radial5"/>
    <dgm:cxn modelId="{496DBE3F-FA6B-4BDE-8D0D-4380DAC10329}" type="presOf" srcId="{8392430A-EEF8-1440-8968-506E5600F426}" destId="{F2CCDB6E-D73F-7A4F-8F22-1524CA83104B}" srcOrd="0" destOrd="0" presId="urn:microsoft.com/office/officeart/2005/8/layout/radial5"/>
    <dgm:cxn modelId="{F5AFFC61-60D8-41EA-91C2-F1B2A6C3E1BB}" type="presOf" srcId="{9D7B2D43-E96A-0249-BD3C-E4992FE84307}" destId="{0812F617-F604-4B78-BDA7-858D0B6EC1B1}" srcOrd="0" destOrd="0" presId="urn:microsoft.com/office/officeart/2005/8/layout/radial5"/>
    <dgm:cxn modelId="{25135762-C400-4214-9CB1-D02B7F028022}" type="presOf" srcId="{9E7FF2CD-8677-A24F-B369-6C0350125853}" destId="{B3E1116C-0FF9-364C-BE45-08ED056938D1}" srcOrd="0" destOrd="0" presId="urn:microsoft.com/office/officeart/2005/8/layout/radial5"/>
    <dgm:cxn modelId="{CFD7824A-D4E6-4754-B7D5-61E9C191D016}" type="presOf" srcId="{9C50E4E6-2DA5-5B42-913F-4ED5B3D06FC2}" destId="{D2BC3688-AA4A-3945-BC54-8DA7961F7FCC}" srcOrd="0" destOrd="0" presId="urn:microsoft.com/office/officeart/2005/8/layout/radial5"/>
    <dgm:cxn modelId="{45091955-715B-B54B-A966-14EE60C4410D}" type="presOf" srcId="{4E7FBE7A-0122-9341-B3FE-21ACC9EB1E8A}" destId="{A6B2954E-66E3-E14D-B0FB-574A0CB3960D}" srcOrd="1" destOrd="0" presId="urn:microsoft.com/office/officeart/2005/8/layout/radial5"/>
    <dgm:cxn modelId="{D14C4259-D2A7-4B88-AEC9-82CB3B005C13}" type="presOf" srcId="{8E755793-4FE7-C64F-8A68-7932B6950758}" destId="{A979C8B3-E89D-F14E-83C3-0C163DA6573C}" srcOrd="0" destOrd="0" presId="urn:microsoft.com/office/officeart/2005/8/layout/radial5"/>
    <dgm:cxn modelId="{D66E8881-29F6-7A49-B76B-0ADAFF1EDA6B}" srcId="{9E7FF2CD-8677-A24F-B369-6C0350125853}" destId="{13B877A9-3112-C74B-A0BE-F0BE98859F9E}" srcOrd="0" destOrd="0" parTransId="{8392430A-EEF8-1440-8968-506E5600F426}" sibTransId="{F26DAF22-683B-F547-A6F5-250D6B0EB2C3}"/>
    <dgm:cxn modelId="{ECE7E182-F8F4-1640-86A2-102CD2155CE9}" type="presOf" srcId="{4E7FBE7A-0122-9341-B3FE-21ACC9EB1E8A}" destId="{56DC1552-C6A4-5148-8D7D-F1BED553F00D}" srcOrd="0" destOrd="0" presId="urn:microsoft.com/office/officeart/2005/8/layout/radial5"/>
    <dgm:cxn modelId="{8D799884-0C61-4927-8211-2DD429DB52F2}" type="presOf" srcId="{6D312B14-FE2D-B24E-A3D2-270368D36FEB}" destId="{0CF0029C-F9CA-954C-9FDF-13632B039514}" srcOrd="0" destOrd="0" presId="urn:microsoft.com/office/officeart/2005/8/layout/radial5"/>
    <dgm:cxn modelId="{A832C592-B32C-A141-8377-CD53F1B13F9C}" srcId="{7EAA58AD-74D4-F345-BC8C-1254CF6F47C3}" destId="{9E7FF2CD-8677-A24F-B369-6C0350125853}" srcOrd="0" destOrd="0" parTransId="{BD3927CB-BB07-0A4E-98CA-DF63A7571C92}" sibTransId="{61F013A2-790A-BE44-AAE6-884B72A07ED8}"/>
    <dgm:cxn modelId="{EAF88093-770C-40A7-9A31-FF35362778BA}" type="presOf" srcId="{9C50E4E6-2DA5-5B42-913F-4ED5B3D06FC2}" destId="{691644E5-1B3C-244E-AA4E-1B659D1F0319}" srcOrd="1" destOrd="0" presId="urn:microsoft.com/office/officeart/2005/8/layout/radial5"/>
    <dgm:cxn modelId="{C006A198-9FBA-C04A-8657-3E5CD6CCFF25}" srcId="{9E7FF2CD-8677-A24F-B369-6C0350125853}" destId="{6D312B14-FE2D-B24E-A3D2-270368D36FEB}" srcOrd="2" destOrd="0" parTransId="{C9C13EA8-4713-E64E-AE44-9714B8AC4F44}" sibTransId="{650CDE17-A631-714F-AB21-DD3C5E60E301}"/>
    <dgm:cxn modelId="{5205FFA4-CAE1-4991-9549-EFE6ED2E825E}" type="presOf" srcId="{CE5F1B83-B9B8-0E4E-B51C-124A997D1721}" destId="{5E1340C4-2800-6440-89C3-60E76076C401}" srcOrd="1" destOrd="0" presId="urn:microsoft.com/office/officeart/2005/8/layout/radial5"/>
    <dgm:cxn modelId="{E71353AE-E5EC-4E91-B7A7-95F800A980CC}" type="presOf" srcId="{09C9CB73-28D9-0D48-991A-C630924328FC}" destId="{3AE08ECB-025B-4D4E-A31A-5FA19BF9CA06}" srcOrd="0" destOrd="0" presId="urn:microsoft.com/office/officeart/2005/8/layout/radial5"/>
    <dgm:cxn modelId="{8360EDB3-277C-384B-B2B8-55C7A1927BC7}" srcId="{9E7FF2CD-8677-A24F-B369-6C0350125853}" destId="{B5F60CF8-A8D3-B946-BD5D-4646D7F853F2}" srcOrd="5" destOrd="0" parTransId="{9D7B2D43-E96A-0249-BD3C-E4992FE84307}" sibTransId="{D1D857FF-36A0-5D47-8C61-AD93F48E4182}"/>
    <dgm:cxn modelId="{A5479AB5-6ADD-3840-9025-3A4BE8D0B2E7}" srcId="{9E7FF2CD-8677-A24F-B369-6C0350125853}" destId="{09C9CB73-28D9-0D48-991A-C630924328FC}" srcOrd="4" destOrd="0" parTransId="{9C50E4E6-2DA5-5B42-913F-4ED5B3D06FC2}" sibTransId="{2B9FB0C4-3DCD-5745-BC31-01BAC2673275}"/>
    <dgm:cxn modelId="{7F97D2B6-3D80-114A-AA0E-F2E1EF1C25CF}" srcId="{9E7FF2CD-8677-A24F-B369-6C0350125853}" destId="{52234262-D518-BF41-9F76-7824FF13719F}" srcOrd="1" destOrd="0" parTransId="{4E7FBE7A-0122-9341-B3FE-21ACC9EB1E8A}" sibTransId="{A59BD831-FA4A-724F-85CF-C1C8C6A9BE8F}"/>
    <dgm:cxn modelId="{00E3A9DF-DF87-49FA-BA80-7C68F731FB42}" type="presOf" srcId="{13B877A9-3112-C74B-A0BE-F0BE98859F9E}" destId="{332F3726-ACF2-C442-A62B-1AD2264043DF}" srcOrd="0" destOrd="0" presId="urn:microsoft.com/office/officeart/2005/8/layout/radial5"/>
    <dgm:cxn modelId="{201601E5-4AFA-4C94-B9EF-A681F0187D73}" type="presOf" srcId="{8392430A-EEF8-1440-8968-506E5600F426}" destId="{92B11CE0-1BCE-EE45-BE42-008CEFEDC341}" srcOrd="1" destOrd="0" presId="urn:microsoft.com/office/officeart/2005/8/layout/radial5"/>
    <dgm:cxn modelId="{E2186DEA-6799-394C-BFF6-4EF5BDC818A4}" type="presOf" srcId="{52234262-D518-BF41-9F76-7824FF13719F}" destId="{20F1E160-CEC5-EF46-B05B-A8FC58B811EA}" srcOrd="0" destOrd="0" presId="urn:microsoft.com/office/officeart/2005/8/layout/radial5"/>
    <dgm:cxn modelId="{8BE94DF2-CF85-43B0-BA7B-E0C2DB409E34}" type="presOf" srcId="{C9C13EA8-4713-E64E-AE44-9714B8AC4F44}" destId="{7B6D4B02-2F9A-784D-B2E6-F2EC9596BCB7}" srcOrd="1" destOrd="0" presId="urn:microsoft.com/office/officeart/2005/8/layout/radial5"/>
    <dgm:cxn modelId="{5B1018F3-6E39-4F5D-ADCB-8A8DE091DA04}" type="presOf" srcId="{B5F60CF8-A8D3-B946-BD5D-4646D7F853F2}" destId="{FE752013-9611-444B-9E94-B08A9802D4FC}" srcOrd="0" destOrd="0" presId="urn:microsoft.com/office/officeart/2005/8/layout/radial5"/>
    <dgm:cxn modelId="{C913BF9C-B231-40AD-9C4D-72E19CD18568}" type="presParOf" srcId="{23993AA2-EC9C-A843-B096-A71A02243332}" destId="{B3E1116C-0FF9-364C-BE45-08ED056938D1}" srcOrd="0" destOrd="0" presId="urn:microsoft.com/office/officeart/2005/8/layout/radial5"/>
    <dgm:cxn modelId="{8B662038-9AA6-45E8-9086-A9F0A2FC06F6}" type="presParOf" srcId="{23993AA2-EC9C-A843-B096-A71A02243332}" destId="{F2CCDB6E-D73F-7A4F-8F22-1524CA83104B}" srcOrd="1" destOrd="0" presId="urn:microsoft.com/office/officeart/2005/8/layout/radial5"/>
    <dgm:cxn modelId="{639E4066-96FD-4CA1-85AB-BED16676A4D3}" type="presParOf" srcId="{F2CCDB6E-D73F-7A4F-8F22-1524CA83104B}" destId="{92B11CE0-1BCE-EE45-BE42-008CEFEDC341}" srcOrd="0" destOrd="0" presId="urn:microsoft.com/office/officeart/2005/8/layout/radial5"/>
    <dgm:cxn modelId="{92BE170A-0336-4460-B46A-9B38F57BD300}" type="presParOf" srcId="{23993AA2-EC9C-A843-B096-A71A02243332}" destId="{332F3726-ACF2-C442-A62B-1AD2264043DF}" srcOrd="2" destOrd="0" presId="urn:microsoft.com/office/officeart/2005/8/layout/radial5"/>
    <dgm:cxn modelId="{95A5A9C6-DB08-0543-8611-C05FA6B3A0A5}" type="presParOf" srcId="{23993AA2-EC9C-A843-B096-A71A02243332}" destId="{56DC1552-C6A4-5148-8D7D-F1BED553F00D}" srcOrd="3" destOrd="0" presId="urn:microsoft.com/office/officeart/2005/8/layout/radial5"/>
    <dgm:cxn modelId="{EB8B6E44-84AF-0E47-8660-977D17410695}" type="presParOf" srcId="{56DC1552-C6A4-5148-8D7D-F1BED553F00D}" destId="{A6B2954E-66E3-E14D-B0FB-574A0CB3960D}" srcOrd="0" destOrd="0" presId="urn:microsoft.com/office/officeart/2005/8/layout/radial5"/>
    <dgm:cxn modelId="{0EA56CAE-2B87-014D-A3D9-673611102994}" type="presParOf" srcId="{23993AA2-EC9C-A843-B096-A71A02243332}" destId="{20F1E160-CEC5-EF46-B05B-A8FC58B811EA}" srcOrd="4" destOrd="0" presId="urn:microsoft.com/office/officeart/2005/8/layout/radial5"/>
    <dgm:cxn modelId="{BA4CD6D5-61B1-4799-A0BB-78A781E14687}" type="presParOf" srcId="{23993AA2-EC9C-A843-B096-A71A02243332}" destId="{664A29C7-DF15-7647-AFDF-41DE431E9A27}" srcOrd="5" destOrd="0" presId="urn:microsoft.com/office/officeart/2005/8/layout/radial5"/>
    <dgm:cxn modelId="{2C6F6B82-B7E2-457B-B903-D9AC5E0D209C}" type="presParOf" srcId="{664A29C7-DF15-7647-AFDF-41DE431E9A27}" destId="{7B6D4B02-2F9A-784D-B2E6-F2EC9596BCB7}" srcOrd="0" destOrd="0" presId="urn:microsoft.com/office/officeart/2005/8/layout/radial5"/>
    <dgm:cxn modelId="{EE3AADB4-EEF8-4226-AB71-B8072E0F4CA5}" type="presParOf" srcId="{23993AA2-EC9C-A843-B096-A71A02243332}" destId="{0CF0029C-F9CA-954C-9FDF-13632B039514}" srcOrd="6" destOrd="0" presId="urn:microsoft.com/office/officeart/2005/8/layout/radial5"/>
    <dgm:cxn modelId="{FDEDEB3F-4117-4F96-B5B0-F9962F25A9F8}" type="presParOf" srcId="{23993AA2-EC9C-A843-B096-A71A02243332}" destId="{D10A3D23-2EED-CA4A-9B8A-E59CF72E94FB}" srcOrd="7" destOrd="0" presId="urn:microsoft.com/office/officeart/2005/8/layout/radial5"/>
    <dgm:cxn modelId="{CEF4EB9A-8A69-49C4-A5ED-5C4000A4963E}" type="presParOf" srcId="{D10A3D23-2EED-CA4A-9B8A-E59CF72E94FB}" destId="{5E1340C4-2800-6440-89C3-60E76076C401}" srcOrd="0" destOrd="0" presId="urn:microsoft.com/office/officeart/2005/8/layout/radial5"/>
    <dgm:cxn modelId="{B0C7A809-FAE9-4F33-AD61-127D992FD779}" type="presParOf" srcId="{23993AA2-EC9C-A843-B096-A71A02243332}" destId="{A979C8B3-E89D-F14E-83C3-0C163DA6573C}" srcOrd="8" destOrd="0" presId="urn:microsoft.com/office/officeart/2005/8/layout/radial5"/>
    <dgm:cxn modelId="{E71457B6-C3A7-441E-980E-62C0FD24D04D}" type="presParOf" srcId="{23993AA2-EC9C-A843-B096-A71A02243332}" destId="{D2BC3688-AA4A-3945-BC54-8DA7961F7FCC}" srcOrd="9" destOrd="0" presId="urn:microsoft.com/office/officeart/2005/8/layout/radial5"/>
    <dgm:cxn modelId="{01DA99B7-23E9-4E47-A74E-6A7D8276CFEF}" type="presParOf" srcId="{D2BC3688-AA4A-3945-BC54-8DA7961F7FCC}" destId="{691644E5-1B3C-244E-AA4E-1B659D1F0319}" srcOrd="0" destOrd="0" presId="urn:microsoft.com/office/officeart/2005/8/layout/radial5"/>
    <dgm:cxn modelId="{EBD2B223-2746-4A49-B4C2-02021E51DF33}" type="presParOf" srcId="{23993AA2-EC9C-A843-B096-A71A02243332}" destId="{3AE08ECB-025B-4D4E-A31A-5FA19BF9CA06}" srcOrd="10" destOrd="0" presId="urn:microsoft.com/office/officeart/2005/8/layout/radial5"/>
    <dgm:cxn modelId="{5AB5088A-5DB0-47D7-8C08-8C25EE1C81CF}" type="presParOf" srcId="{23993AA2-EC9C-A843-B096-A71A02243332}" destId="{0812F617-F604-4B78-BDA7-858D0B6EC1B1}" srcOrd="11" destOrd="0" presId="urn:microsoft.com/office/officeart/2005/8/layout/radial5"/>
    <dgm:cxn modelId="{49870379-277E-4C01-AE34-75AA0977012C}" type="presParOf" srcId="{0812F617-F604-4B78-BDA7-858D0B6EC1B1}" destId="{6A0440B7-8CA1-4DED-82AC-126682F809D6}" srcOrd="0" destOrd="0" presId="urn:microsoft.com/office/officeart/2005/8/layout/radial5"/>
    <dgm:cxn modelId="{D5E3F25D-F217-474A-8EBF-0DD5C4C624DC}" type="presParOf" srcId="{23993AA2-EC9C-A843-B096-A71A02243332}" destId="{FE752013-9611-444B-9E94-B08A9802D4FC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47F800-1A21-49A5-BFE5-CBF27E2E95FD}" type="doc">
      <dgm:prSet loTypeId="urn:microsoft.com/office/officeart/2005/8/layout/b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EC456D-0F1C-48ED-9F33-FB470B8416A2}">
      <dgm:prSet/>
      <dgm:spPr/>
      <dgm:t>
        <a:bodyPr/>
        <a:lstStyle/>
        <a:p>
          <a:r>
            <a:rPr lang="en-US" i="1"/>
            <a:t>A K-means clustering algorithm tries to group similar items in the form of clusters. The number of groups is represented by K.</a:t>
          </a:r>
        </a:p>
      </dgm:t>
    </dgm:pt>
    <dgm:pt modelId="{58BF3B4D-91A7-4817-A3E4-425289A39407}" type="parTrans" cxnId="{CDC66B72-DE38-4578-AC02-CC24B5927FDA}">
      <dgm:prSet/>
      <dgm:spPr/>
      <dgm:t>
        <a:bodyPr/>
        <a:lstStyle/>
        <a:p>
          <a:endParaRPr lang="en-US"/>
        </a:p>
      </dgm:t>
    </dgm:pt>
    <dgm:pt modelId="{ABB23374-6F3D-4B85-8010-CC08930E2D6E}" type="sibTrans" cxnId="{CDC66B72-DE38-4578-AC02-CC24B5927FDA}">
      <dgm:prSet/>
      <dgm:spPr/>
      <dgm:t>
        <a:bodyPr/>
        <a:lstStyle/>
        <a:p>
          <a:endParaRPr lang="en-US"/>
        </a:p>
      </dgm:t>
    </dgm:pt>
    <dgm:pt modelId="{A3DD6CC0-EADA-4017-842E-EAD99AFFA332}">
      <dgm:prSet/>
      <dgm:spPr/>
      <dgm:t>
        <a:bodyPr/>
        <a:lstStyle/>
        <a:p>
          <a:r>
            <a:rPr lang="en-US"/>
            <a:t>It finds the similarity between the items and groups them into the clusters. K-means clustering algorithm works in three steps. Those steps are:</a:t>
          </a:r>
        </a:p>
      </dgm:t>
    </dgm:pt>
    <dgm:pt modelId="{3BB0F1CE-5F00-40B7-8E59-161E4F0A493D}" type="parTrans" cxnId="{745D0CC3-2CB5-448A-80D0-84C173FAD1FF}">
      <dgm:prSet/>
      <dgm:spPr/>
      <dgm:t>
        <a:bodyPr/>
        <a:lstStyle/>
        <a:p>
          <a:endParaRPr lang="en-US"/>
        </a:p>
      </dgm:t>
    </dgm:pt>
    <dgm:pt modelId="{22C70581-212A-4324-9569-C27F6E2E45CD}" type="sibTrans" cxnId="{745D0CC3-2CB5-448A-80D0-84C173FAD1FF}">
      <dgm:prSet/>
      <dgm:spPr/>
      <dgm:t>
        <a:bodyPr/>
        <a:lstStyle/>
        <a:p>
          <a:endParaRPr lang="en-US"/>
        </a:p>
      </dgm:t>
    </dgm:pt>
    <dgm:pt modelId="{DB82090D-13D5-46DE-A54D-1FB73A30EE20}">
      <dgm:prSet/>
      <dgm:spPr/>
      <dgm:t>
        <a:bodyPr/>
        <a:lstStyle/>
        <a:p>
          <a:r>
            <a:rPr lang="en-US"/>
            <a:t>Select the K- values.</a:t>
          </a:r>
        </a:p>
      </dgm:t>
    </dgm:pt>
    <dgm:pt modelId="{1AECD243-AC8D-4D23-90CE-14895227EC4C}" type="parTrans" cxnId="{740DEA37-E031-4742-B79F-3B33533C7338}">
      <dgm:prSet/>
      <dgm:spPr/>
      <dgm:t>
        <a:bodyPr/>
        <a:lstStyle/>
        <a:p>
          <a:endParaRPr lang="en-US"/>
        </a:p>
      </dgm:t>
    </dgm:pt>
    <dgm:pt modelId="{CA770C0D-3730-4DFC-8FED-D2EAEDF5CCE4}" type="sibTrans" cxnId="{740DEA37-E031-4742-B79F-3B33533C7338}">
      <dgm:prSet/>
      <dgm:spPr/>
      <dgm:t>
        <a:bodyPr/>
        <a:lstStyle/>
        <a:p>
          <a:endParaRPr lang="en-US"/>
        </a:p>
      </dgm:t>
    </dgm:pt>
    <dgm:pt modelId="{62053497-FB3B-43B0-A923-893723A64E7D}">
      <dgm:prSet/>
      <dgm:spPr/>
      <dgm:t>
        <a:bodyPr/>
        <a:lstStyle/>
        <a:p>
          <a:r>
            <a:rPr lang="en-US"/>
            <a:t>Initialize the centroids.</a:t>
          </a:r>
        </a:p>
      </dgm:t>
    </dgm:pt>
    <dgm:pt modelId="{904A3B7A-3EF2-4E8C-B618-315BA243BFC0}" type="parTrans" cxnId="{9015B332-5A28-4B16-A559-8DEFC5A8C28F}">
      <dgm:prSet/>
      <dgm:spPr/>
      <dgm:t>
        <a:bodyPr/>
        <a:lstStyle/>
        <a:p>
          <a:endParaRPr lang="en-US"/>
        </a:p>
      </dgm:t>
    </dgm:pt>
    <dgm:pt modelId="{C21D8BEA-5BC0-4272-8742-6FC6E30579EA}" type="sibTrans" cxnId="{9015B332-5A28-4B16-A559-8DEFC5A8C28F}">
      <dgm:prSet/>
      <dgm:spPr/>
      <dgm:t>
        <a:bodyPr/>
        <a:lstStyle/>
        <a:p>
          <a:endParaRPr lang="en-US"/>
        </a:p>
      </dgm:t>
    </dgm:pt>
    <dgm:pt modelId="{4F2F7038-B592-41A2-8AA7-FAABD544F960}">
      <dgm:prSet/>
      <dgm:spPr/>
      <dgm:t>
        <a:bodyPr/>
        <a:lstStyle/>
        <a:p>
          <a:r>
            <a:rPr lang="en-US"/>
            <a:t>Select the group and find the average.</a:t>
          </a:r>
        </a:p>
      </dgm:t>
    </dgm:pt>
    <dgm:pt modelId="{9C0230A9-23F6-417C-819E-AB7CC7B565EE}" type="parTrans" cxnId="{C82FFD85-D2B0-4909-BEA9-BB220F2B98F5}">
      <dgm:prSet/>
      <dgm:spPr/>
      <dgm:t>
        <a:bodyPr/>
        <a:lstStyle/>
        <a:p>
          <a:endParaRPr lang="en-US"/>
        </a:p>
      </dgm:t>
    </dgm:pt>
    <dgm:pt modelId="{1BD212B0-C854-4B5F-B349-428643966B0B}" type="sibTrans" cxnId="{C82FFD85-D2B0-4909-BEA9-BB220F2B98F5}">
      <dgm:prSet/>
      <dgm:spPr/>
      <dgm:t>
        <a:bodyPr/>
        <a:lstStyle/>
        <a:p>
          <a:endParaRPr lang="en-US"/>
        </a:p>
      </dgm:t>
    </dgm:pt>
    <dgm:pt modelId="{D8A41D32-3CF5-43F3-9F52-7EA6D02D99FA}">
      <dgm:prSet/>
      <dgm:spPr/>
      <dgm:t>
        <a:bodyPr/>
        <a:lstStyle/>
        <a:p>
          <a:r>
            <a:rPr lang="en-US"/>
            <a:t>Advantages of K-means are:</a:t>
          </a:r>
        </a:p>
      </dgm:t>
    </dgm:pt>
    <dgm:pt modelId="{F634B8B3-469E-4888-BD4C-85E189FEB51A}" type="parTrans" cxnId="{DB3661A2-8730-4B07-B04E-3639B81BC1BD}">
      <dgm:prSet/>
      <dgm:spPr/>
      <dgm:t>
        <a:bodyPr/>
        <a:lstStyle/>
        <a:p>
          <a:endParaRPr lang="en-US"/>
        </a:p>
      </dgm:t>
    </dgm:pt>
    <dgm:pt modelId="{9C92D9F0-7E4D-4615-9110-B0496EAAC48A}" type="sibTrans" cxnId="{DB3661A2-8730-4B07-B04E-3639B81BC1BD}">
      <dgm:prSet/>
      <dgm:spPr/>
      <dgm:t>
        <a:bodyPr/>
        <a:lstStyle/>
        <a:p>
          <a:endParaRPr lang="en-US"/>
        </a:p>
      </dgm:t>
    </dgm:pt>
    <dgm:pt modelId="{27631EEC-0D02-4B49-A461-2D0DA660B60A}">
      <dgm:prSet/>
      <dgm:spPr/>
      <dgm:t>
        <a:bodyPr/>
        <a:lstStyle/>
        <a:p>
          <a:r>
            <a:rPr lang="en-US"/>
            <a:t>It is very simple to implement.</a:t>
          </a:r>
        </a:p>
      </dgm:t>
    </dgm:pt>
    <dgm:pt modelId="{EAF62A1F-625D-423C-8E6C-5866FE34551B}" type="parTrans" cxnId="{4B242BBB-3A40-48CB-B9CE-41835193B69F}">
      <dgm:prSet/>
      <dgm:spPr/>
      <dgm:t>
        <a:bodyPr/>
        <a:lstStyle/>
        <a:p>
          <a:endParaRPr lang="en-US"/>
        </a:p>
      </dgm:t>
    </dgm:pt>
    <dgm:pt modelId="{743EB804-8B30-4703-BC10-18DFE71F249E}" type="sibTrans" cxnId="{4B242BBB-3A40-48CB-B9CE-41835193B69F}">
      <dgm:prSet/>
      <dgm:spPr/>
      <dgm:t>
        <a:bodyPr/>
        <a:lstStyle/>
        <a:p>
          <a:endParaRPr lang="en-US"/>
        </a:p>
      </dgm:t>
    </dgm:pt>
    <dgm:pt modelId="{A70CDC39-04B9-4701-88C0-81A9F882FD71}">
      <dgm:prSet/>
      <dgm:spPr/>
      <dgm:t>
        <a:bodyPr/>
        <a:lstStyle/>
        <a:p>
          <a:r>
            <a:rPr lang="en-US"/>
            <a:t>It is scalable to a huge data set and faster to large datasets.</a:t>
          </a:r>
        </a:p>
      </dgm:t>
    </dgm:pt>
    <dgm:pt modelId="{9A9911CE-66BB-4817-9547-C04093012234}" type="parTrans" cxnId="{71EA6104-CE2D-4A64-8AAF-77FD69DC40B0}">
      <dgm:prSet/>
      <dgm:spPr/>
      <dgm:t>
        <a:bodyPr/>
        <a:lstStyle/>
        <a:p>
          <a:endParaRPr lang="en-US"/>
        </a:p>
      </dgm:t>
    </dgm:pt>
    <dgm:pt modelId="{D656ABA1-45C8-460F-B727-359170093F11}" type="sibTrans" cxnId="{71EA6104-CE2D-4A64-8AAF-77FD69DC40B0}">
      <dgm:prSet/>
      <dgm:spPr/>
      <dgm:t>
        <a:bodyPr/>
        <a:lstStyle/>
        <a:p>
          <a:endParaRPr lang="en-US"/>
        </a:p>
      </dgm:t>
    </dgm:pt>
    <dgm:pt modelId="{46050296-2AC9-44EC-B8A7-9B9AAEC9BA82}">
      <dgm:prSet/>
      <dgm:spPr/>
      <dgm:t>
        <a:bodyPr/>
        <a:lstStyle/>
        <a:p>
          <a:r>
            <a:rPr lang="en-US"/>
            <a:t>it adapts the new examples very frequently.</a:t>
          </a:r>
        </a:p>
      </dgm:t>
    </dgm:pt>
    <dgm:pt modelId="{E934396D-3E1D-40E8-AE5E-EB29319FDC64}" type="parTrans" cxnId="{E495493D-06AD-4428-930B-01187DBC8E2C}">
      <dgm:prSet/>
      <dgm:spPr/>
      <dgm:t>
        <a:bodyPr/>
        <a:lstStyle/>
        <a:p>
          <a:endParaRPr lang="en-US"/>
        </a:p>
      </dgm:t>
    </dgm:pt>
    <dgm:pt modelId="{F830B797-2CBF-4E95-97FA-6AF95FEAC55A}" type="sibTrans" cxnId="{E495493D-06AD-4428-930B-01187DBC8E2C}">
      <dgm:prSet/>
      <dgm:spPr/>
      <dgm:t>
        <a:bodyPr/>
        <a:lstStyle/>
        <a:p>
          <a:endParaRPr lang="en-US"/>
        </a:p>
      </dgm:t>
    </dgm:pt>
    <dgm:pt modelId="{A744E94E-CB9F-495E-ACB6-D1BEB0B40253}">
      <dgm:prSet/>
      <dgm:spPr/>
      <dgm:t>
        <a:bodyPr/>
        <a:lstStyle/>
        <a:p>
          <a:r>
            <a:rPr lang="en-US"/>
            <a:t>Generalization of clusters for different shapes and sizes.</a:t>
          </a:r>
        </a:p>
      </dgm:t>
    </dgm:pt>
    <dgm:pt modelId="{3312B41A-DFAE-4756-9B1D-A9250222079D}" type="parTrans" cxnId="{022A14FE-90BD-4DD9-9AD7-08CBD4A65C20}">
      <dgm:prSet/>
      <dgm:spPr/>
      <dgm:t>
        <a:bodyPr/>
        <a:lstStyle/>
        <a:p>
          <a:endParaRPr lang="en-US"/>
        </a:p>
      </dgm:t>
    </dgm:pt>
    <dgm:pt modelId="{A7CBB2FB-77AE-4F9A-AC8C-888749245148}" type="sibTrans" cxnId="{022A14FE-90BD-4DD9-9AD7-08CBD4A65C20}">
      <dgm:prSet/>
      <dgm:spPr/>
      <dgm:t>
        <a:bodyPr/>
        <a:lstStyle/>
        <a:p>
          <a:endParaRPr lang="en-US"/>
        </a:p>
      </dgm:t>
    </dgm:pt>
    <dgm:pt modelId="{5B08681A-8B64-464E-837C-632FCBAE66C3}" type="pres">
      <dgm:prSet presAssocID="{D547F800-1A21-49A5-BFE5-CBF27E2E95FD}" presName="diagram" presStyleCnt="0">
        <dgm:presLayoutVars>
          <dgm:dir/>
          <dgm:resizeHandles/>
        </dgm:presLayoutVars>
      </dgm:prSet>
      <dgm:spPr/>
    </dgm:pt>
    <dgm:pt modelId="{6F9D1DDA-D4CC-2E45-AF63-0DD1D8C8EEBB}" type="pres">
      <dgm:prSet presAssocID="{BEEC456D-0F1C-48ED-9F33-FB470B8416A2}" presName="firstNode" presStyleLbl="node1" presStyleIdx="0" presStyleCnt="2">
        <dgm:presLayoutVars>
          <dgm:bulletEnabled val="1"/>
        </dgm:presLayoutVars>
      </dgm:prSet>
      <dgm:spPr/>
    </dgm:pt>
    <dgm:pt modelId="{DC309FC6-91A6-2D49-AB1C-483B08C6FA2F}" type="pres">
      <dgm:prSet presAssocID="{ABB23374-6F3D-4B85-8010-CC08930E2D6E}" presName="sibTrans" presStyleLbl="sibTrans2D1" presStyleIdx="0" presStyleCnt="1"/>
      <dgm:spPr/>
    </dgm:pt>
    <dgm:pt modelId="{92807F6B-B721-4740-A1EA-DB042220AA1D}" type="pres">
      <dgm:prSet presAssocID="{D8A41D32-3CF5-43F3-9F52-7EA6D02D99FA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71EA6104-CE2D-4A64-8AAF-77FD69DC40B0}" srcId="{D8A41D32-3CF5-43F3-9F52-7EA6D02D99FA}" destId="{A70CDC39-04B9-4701-88C0-81A9F882FD71}" srcOrd="1" destOrd="0" parTransId="{9A9911CE-66BB-4817-9547-C04093012234}" sibTransId="{D656ABA1-45C8-460F-B727-359170093F11}"/>
    <dgm:cxn modelId="{DB592B09-2C1C-DC40-AA91-EAD6A0C72B35}" type="presOf" srcId="{A744E94E-CB9F-495E-ACB6-D1BEB0B40253}" destId="{92807F6B-B721-4740-A1EA-DB042220AA1D}" srcOrd="0" destOrd="4" presId="urn:microsoft.com/office/officeart/2005/8/layout/bProcess2"/>
    <dgm:cxn modelId="{BAD3F91C-52C8-FC4F-85A3-BF0B4728A406}" type="presOf" srcId="{A70CDC39-04B9-4701-88C0-81A9F882FD71}" destId="{92807F6B-B721-4740-A1EA-DB042220AA1D}" srcOrd="0" destOrd="2" presId="urn:microsoft.com/office/officeart/2005/8/layout/bProcess2"/>
    <dgm:cxn modelId="{D3E9E020-CB59-9A42-89D1-79251F964068}" type="presOf" srcId="{46050296-2AC9-44EC-B8A7-9B9AAEC9BA82}" destId="{92807F6B-B721-4740-A1EA-DB042220AA1D}" srcOrd="0" destOrd="3" presId="urn:microsoft.com/office/officeart/2005/8/layout/bProcess2"/>
    <dgm:cxn modelId="{9015B332-5A28-4B16-A559-8DEFC5A8C28F}" srcId="{A3DD6CC0-EADA-4017-842E-EAD99AFFA332}" destId="{62053497-FB3B-43B0-A923-893723A64E7D}" srcOrd="1" destOrd="0" parTransId="{904A3B7A-3EF2-4E8C-B618-315BA243BFC0}" sibTransId="{C21D8BEA-5BC0-4272-8742-6FC6E30579EA}"/>
    <dgm:cxn modelId="{740DEA37-E031-4742-B79F-3B33533C7338}" srcId="{A3DD6CC0-EADA-4017-842E-EAD99AFFA332}" destId="{DB82090D-13D5-46DE-A54D-1FB73A30EE20}" srcOrd="0" destOrd="0" parTransId="{1AECD243-AC8D-4D23-90CE-14895227EC4C}" sibTransId="{CA770C0D-3730-4DFC-8FED-D2EAEDF5CCE4}"/>
    <dgm:cxn modelId="{E495493D-06AD-4428-930B-01187DBC8E2C}" srcId="{D8A41D32-3CF5-43F3-9F52-7EA6D02D99FA}" destId="{46050296-2AC9-44EC-B8A7-9B9AAEC9BA82}" srcOrd="2" destOrd="0" parTransId="{E934396D-3E1D-40E8-AE5E-EB29319FDC64}" sibTransId="{F830B797-2CBF-4E95-97FA-6AF95FEAC55A}"/>
    <dgm:cxn modelId="{7E0BEC64-7D57-0849-86C1-78A421B74BD2}" type="presOf" srcId="{BEEC456D-0F1C-48ED-9F33-FB470B8416A2}" destId="{6F9D1DDA-D4CC-2E45-AF63-0DD1D8C8EEBB}" srcOrd="0" destOrd="0" presId="urn:microsoft.com/office/officeart/2005/8/layout/bProcess2"/>
    <dgm:cxn modelId="{8BD9344D-AB36-1242-80ED-6B1396F3E62A}" type="presOf" srcId="{A3DD6CC0-EADA-4017-842E-EAD99AFFA332}" destId="{6F9D1DDA-D4CC-2E45-AF63-0DD1D8C8EEBB}" srcOrd="0" destOrd="1" presId="urn:microsoft.com/office/officeart/2005/8/layout/bProcess2"/>
    <dgm:cxn modelId="{CDC66B72-DE38-4578-AC02-CC24B5927FDA}" srcId="{D547F800-1A21-49A5-BFE5-CBF27E2E95FD}" destId="{BEEC456D-0F1C-48ED-9F33-FB470B8416A2}" srcOrd="0" destOrd="0" parTransId="{58BF3B4D-91A7-4817-A3E4-425289A39407}" sibTransId="{ABB23374-6F3D-4B85-8010-CC08930E2D6E}"/>
    <dgm:cxn modelId="{E55F0555-CCE8-3849-B940-B96F17FE8EDC}" type="presOf" srcId="{62053497-FB3B-43B0-A923-893723A64E7D}" destId="{6F9D1DDA-D4CC-2E45-AF63-0DD1D8C8EEBB}" srcOrd="0" destOrd="3" presId="urn:microsoft.com/office/officeart/2005/8/layout/bProcess2"/>
    <dgm:cxn modelId="{47684D56-4483-414C-9305-230CDAB47311}" type="presOf" srcId="{ABB23374-6F3D-4B85-8010-CC08930E2D6E}" destId="{DC309FC6-91A6-2D49-AB1C-483B08C6FA2F}" srcOrd="0" destOrd="0" presId="urn:microsoft.com/office/officeart/2005/8/layout/bProcess2"/>
    <dgm:cxn modelId="{C82FFD85-D2B0-4909-BEA9-BB220F2B98F5}" srcId="{A3DD6CC0-EADA-4017-842E-EAD99AFFA332}" destId="{4F2F7038-B592-41A2-8AA7-FAABD544F960}" srcOrd="2" destOrd="0" parTransId="{9C0230A9-23F6-417C-819E-AB7CC7B565EE}" sibTransId="{1BD212B0-C854-4B5F-B349-428643966B0B}"/>
    <dgm:cxn modelId="{DB3661A2-8730-4B07-B04E-3639B81BC1BD}" srcId="{D547F800-1A21-49A5-BFE5-CBF27E2E95FD}" destId="{D8A41D32-3CF5-43F3-9F52-7EA6D02D99FA}" srcOrd="1" destOrd="0" parTransId="{F634B8B3-469E-4888-BD4C-85E189FEB51A}" sibTransId="{9C92D9F0-7E4D-4615-9110-B0496EAAC48A}"/>
    <dgm:cxn modelId="{0F8E1BAF-FB44-784B-9A4C-3A56D7B32C9F}" type="presOf" srcId="{DB82090D-13D5-46DE-A54D-1FB73A30EE20}" destId="{6F9D1DDA-D4CC-2E45-AF63-0DD1D8C8EEBB}" srcOrd="0" destOrd="2" presId="urn:microsoft.com/office/officeart/2005/8/layout/bProcess2"/>
    <dgm:cxn modelId="{4B242BBB-3A40-48CB-B9CE-41835193B69F}" srcId="{D8A41D32-3CF5-43F3-9F52-7EA6D02D99FA}" destId="{27631EEC-0D02-4B49-A461-2D0DA660B60A}" srcOrd="0" destOrd="0" parTransId="{EAF62A1F-625D-423C-8E6C-5866FE34551B}" sibTransId="{743EB804-8B30-4703-BC10-18DFE71F249E}"/>
    <dgm:cxn modelId="{745D0CC3-2CB5-448A-80D0-84C173FAD1FF}" srcId="{BEEC456D-0F1C-48ED-9F33-FB470B8416A2}" destId="{A3DD6CC0-EADA-4017-842E-EAD99AFFA332}" srcOrd="0" destOrd="0" parTransId="{3BB0F1CE-5F00-40B7-8E59-161E4F0A493D}" sibTransId="{22C70581-212A-4324-9569-C27F6E2E45CD}"/>
    <dgm:cxn modelId="{A2CBEED3-CA54-2143-AE5C-80C9954366A5}" type="presOf" srcId="{D547F800-1A21-49A5-BFE5-CBF27E2E95FD}" destId="{5B08681A-8B64-464E-837C-632FCBAE66C3}" srcOrd="0" destOrd="0" presId="urn:microsoft.com/office/officeart/2005/8/layout/bProcess2"/>
    <dgm:cxn modelId="{A91BD2DF-3330-BD4F-8E7E-B1F13F862E57}" type="presOf" srcId="{27631EEC-0D02-4B49-A461-2D0DA660B60A}" destId="{92807F6B-B721-4740-A1EA-DB042220AA1D}" srcOrd="0" destOrd="1" presId="urn:microsoft.com/office/officeart/2005/8/layout/bProcess2"/>
    <dgm:cxn modelId="{009FB8EB-395C-A24E-A368-65125EC42B8B}" type="presOf" srcId="{D8A41D32-3CF5-43F3-9F52-7EA6D02D99FA}" destId="{92807F6B-B721-4740-A1EA-DB042220AA1D}" srcOrd="0" destOrd="0" presId="urn:microsoft.com/office/officeart/2005/8/layout/bProcess2"/>
    <dgm:cxn modelId="{6063B6F8-19D0-4640-8685-EFC0EC83994F}" type="presOf" srcId="{4F2F7038-B592-41A2-8AA7-FAABD544F960}" destId="{6F9D1DDA-D4CC-2E45-AF63-0DD1D8C8EEBB}" srcOrd="0" destOrd="4" presId="urn:microsoft.com/office/officeart/2005/8/layout/bProcess2"/>
    <dgm:cxn modelId="{022A14FE-90BD-4DD9-9AD7-08CBD4A65C20}" srcId="{D8A41D32-3CF5-43F3-9F52-7EA6D02D99FA}" destId="{A744E94E-CB9F-495E-ACB6-D1BEB0B40253}" srcOrd="3" destOrd="0" parTransId="{3312B41A-DFAE-4756-9B1D-A9250222079D}" sibTransId="{A7CBB2FB-77AE-4F9A-AC8C-888749245148}"/>
    <dgm:cxn modelId="{1565BB2C-534C-1143-98E8-4FA58F100489}" type="presParOf" srcId="{5B08681A-8B64-464E-837C-632FCBAE66C3}" destId="{6F9D1DDA-D4CC-2E45-AF63-0DD1D8C8EEBB}" srcOrd="0" destOrd="0" presId="urn:microsoft.com/office/officeart/2005/8/layout/bProcess2"/>
    <dgm:cxn modelId="{7C68152E-EC90-B942-A98D-FF3F80661186}" type="presParOf" srcId="{5B08681A-8B64-464E-837C-632FCBAE66C3}" destId="{DC309FC6-91A6-2D49-AB1C-483B08C6FA2F}" srcOrd="1" destOrd="0" presId="urn:microsoft.com/office/officeart/2005/8/layout/bProcess2"/>
    <dgm:cxn modelId="{1968D174-273C-AE4B-83DE-4A1864C69E71}" type="presParOf" srcId="{5B08681A-8B64-464E-837C-632FCBAE66C3}" destId="{92807F6B-B721-4740-A1EA-DB042220AA1D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AAC84-B87A-E546-B42D-1C13B4C1C9A7}">
      <dsp:nvSpPr>
        <dsp:cNvPr id="0" name=""/>
        <dsp:cNvSpPr/>
      </dsp:nvSpPr>
      <dsp:spPr>
        <a:xfrm>
          <a:off x="0" y="2853"/>
          <a:ext cx="700377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2DDE2-FAA0-664E-91A2-0860AB681202}">
      <dsp:nvSpPr>
        <dsp:cNvPr id="0" name=""/>
        <dsp:cNvSpPr/>
      </dsp:nvSpPr>
      <dsp:spPr>
        <a:xfrm>
          <a:off x="0" y="2853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Bank Marketing dataset is related with direct marketing campaigns of a Portuguese banking institution. </a:t>
          </a:r>
        </a:p>
      </dsp:txBody>
      <dsp:txXfrm>
        <a:off x="0" y="2853"/>
        <a:ext cx="7003777" cy="1945966"/>
      </dsp:txXfrm>
    </dsp:sp>
    <dsp:sp modelId="{6E39993A-2E18-3547-A391-828744DBE9D9}">
      <dsp:nvSpPr>
        <dsp:cNvPr id="0" name=""/>
        <dsp:cNvSpPr/>
      </dsp:nvSpPr>
      <dsp:spPr>
        <a:xfrm>
          <a:off x="0" y="1948819"/>
          <a:ext cx="7003777" cy="0"/>
        </a:xfrm>
        <a:prstGeom prst="line">
          <a:avLst/>
        </a:prstGeom>
        <a:solidFill>
          <a:schemeClr val="accent2">
            <a:hueOff val="-419007"/>
            <a:satOff val="-4475"/>
            <a:lumOff val="-1569"/>
            <a:alphaOff val="0"/>
          </a:schemeClr>
        </a:solidFill>
        <a:ln w="12700" cap="flat" cmpd="sng" algn="ctr">
          <a:solidFill>
            <a:schemeClr val="accent2">
              <a:hueOff val="-419007"/>
              <a:satOff val="-4475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897D4-8539-4D4B-AC62-2C03541627E8}">
      <dsp:nvSpPr>
        <dsp:cNvPr id="0" name=""/>
        <dsp:cNvSpPr/>
      </dsp:nvSpPr>
      <dsp:spPr>
        <a:xfrm>
          <a:off x="0" y="1948819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The marketing campaigns were based on phone calls. </a:t>
          </a:r>
        </a:p>
      </dsp:txBody>
      <dsp:txXfrm>
        <a:off x="0" y="1948819"/>
        <a:ext cx="7003777" cy="1945966"/>
      </dsp:txXfrm>
    </dsp:sp>
    <dsp:sp modelId="{BB4EABCA-E3B9-7346-B66D-CBEE456A50D1}">
      <dsp:nvSpPr>
        <dsp:cNvPr id="0" name=""/>
        <dsp:cNvSpPr/>
      </dsp:nvSpPr>
      <dsp:spPr>
        <a:xfrm>
          <a:off x="0" y="3894785"/>
          <a:ext cx="7003777" cy="0"/>
        </a:xfrm>
        <a:prstGeom prst="line">
          <a:avLst/>
        </a:prstGeom>
        <a:solidFill>
          <a:schemeClr val="accent2">
            <a:hueOff val="-838013"/>
            <a:satOff val="-8950"/>
            <a:lumOff val="-3138"/>
            <a:alphaOff val="0"/>
          </a:schemeClr>
        </a:solidFill>
        <a:ln w="12700" cap="flat" cmpd="sng" algn="ctr">
          <a:solidFill>
            <a:schemeClr val="accent2">
              <a:hueOff val="-838013"/>
              <a:satOff val="-8950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EB977-2376-CA4E-B9D1-BD3084A90B6B}">
      <dsp:nvSpPr>
        <dsp:cNvPr id="0" name=""/>
        <dsp:cNvSpPr/>
      </dsp:nvSpPr>
      <dsp:spPr>
        <a:xfrm>
          <a:off x="0" y="3894785"/>
          <a:ext cx="7003777" cy="19459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Often, more than one contact to the same client was required, in order to access if the product (bank term deposit) would be (or not) subscribed. </a:t>
          </a:r>
        </a:p>
      </dsp:txBody>
      <dsp:txXfrm>
        <a:off x="0" y="3894785"/>
        <a:ext cx="7003777" cy="1945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01263-E337-4246-AC6B-DDA9AE150751}">
      <dsp:nvSpPr>
        <dsp:cNvPr id="0" name=""/>
        <dsp:cNvSpPr/>
      </dsp:nvSpPr>
      <dsp:spPr>
        <a:xfrm>
          <a:off x="1865265" y="36683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73E60F-AD38-4940-B774-FDDDC4258CD0}">
      <dsp:nvSpPr>
        <dsp:cNvPr id="0" name=""/>
        <dsp:cNvSpPr/>
      </dsp:nvSpPr>
      <dsp:spPr>
        <a:xfrm>
          <a:off x="2333265" y="83483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EC3AAB-C913-493B-AAEA-7593D6090557}">
      <dsp:nvSpPr>
        <dsp:cNvPr id="0" name=""/>
        <dsp:cNvSpPr/>
      </dsp:nvSpPr>
      <dsp:spPr>
        <a:xfrm>
          <a:off x="1163265" y="324683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Bank Marketing dataset is from Kaggle. It consists of 11,162 rows and 17 columns.</a:t>
          </a:r>
        </a:p>
      </dsp:txBody>
      <dsp:txXfrm>
        <a:off x="1163265" y="3246839"/>
        <a:ext cx="3600000" cy="720000"/>
      </dsp:txXfrm>
    </dsp:sp>
    <dsp:sp modelId="{9C23DBDC-1406-4828-A16A-8012255FE32F}">
      <dsp:nvSpPr>
        <dsp:cNvPr id="0" name=""/>
        <dsp:cNvSpPr/>
      </dsp:nvSpPr>
      <dsp:spPr>
        <a:xfrm>
          <a:off x="6095265" y="366839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A90A7-F1F9-4C53-B9ED-E3CAE8184586}">
      <dsp:nvSpPr>
        <dsp:cNvPr id="0" name=""/>
        <dsp:cNvSpPr/>
      </dsp:nvSpPr>
      <dsp:spPr>
        <a:xfrm>
          <a:off x="6563265" y="83483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C543E-5B4B-47C5-B35B-6F439E54417C}">
      <dsp:nvSpPr>
        <dsp:cNvPr id="0" name=""/>
        <dsp:cNvSpPr/>
      </dsp:nvSpPr>
      <dsp:spPr>
        <a:xfrm>
          <a:off x="5393265" y="324683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The classification goal is to predict if the client will subscribe a term deposit or not</a:t>
          </a:r>
        </a:p>
      </dsp:txBody>
      <dsp:txXfrm>
        <a:off x="5393265" y="3246839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E1116C-0FF9-364C-BE45-08ED056938D1}">
      <dsp:nvSpPr>
        <dsp:cNvPr id="0" name=""/>
        <dsp:cNvSpPr/>
      </dsp:nvSpPr>
      <dsp:spPr>
        <a:xfrm>
          <a:off x="3351609" y="1996942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Algorithms</a:t>
          </a:r>
        </a:p>
      </dsp:txBody>
      <dsp:txXfrm>
        <a:off x="3560263" y="2205596"/>
        <a:ext cx="1007473" cy="1007473"/>
      </dsp:txXfrm>
    </dsp:sp>
    <dsp:sp modelId="{F2CCDB6E-D73F-7A4F-8F22-1524CA83104B}">
      <dsp:nvSpPr>
        <dsp:cNvPr id="0" name=""/>
        <dsp:cNvSpPr/>
      </dsp:nvSpPr>
      <dsp:spPr>
        <a:xfrm rot="16200000">
          <a:off x="3913169" y="1478682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958418" y="1620816"/>
        <a:ext cx="211162" cy="290655"/>
      </dsp:txXfrm>
    </dsp:sp>
    <dsp:sp modelId="{332F3726-ACF2-C442-A62B-1AD2264043DF}">
      <dsp:nvSpPr>
        <dsp:cNvPr id="0" name=""/>
        <dsp:cNvSpPr/>
      </dsp:nvSpPr>
      <dsp:spPr>
        <a:xfrm>
          <a:off x="3351609" y="2990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KNN</a:t>
          </a:r>
        </a:p>
      </dsp:txBody>
      <dsp:txXfrm>
        <a:off x="3560263" y="211644"/>
        <a:ext cx="1007473" cy="1007473"/>
      </dsp:txXfrm>
    </dsp:sp>
    <dsp:sp modelId="{56DC1552-C6A4-5148-8D7D-F1BED553F00D}">
      <dsp:nvSpPr>
        <dsp:cNvPr id="0" name=""/>
        <dsp:cNvSpPr/>
      </dsp:nvSpPr>
      <dsp:spPr>
        <a:xfrm rot="19800000">
          <a:off x="4769182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75244" y="2092411"/>
        <a:ext cx="211162" cy="290655"/>
      </dsp:txXfrm>
    </dsp:sp>
    <dsp:sp modelId="{20F1E160-CEC5-EF46-B05B-A8FC58B811EA}">
      <dsp:nvSpPr>
        <dsp:cNvPr id="0" name=""/>
        <dsp:cNvSpPr/>
      </dsp:nvSpPr>
      <dsp:spPr>
        <a:xfrm>
          <a:off x="5078422" y="999966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SVM</a:t>
          </a:r>
        </a:p>
      </dsp:txBody>
      <dsp:txXfrm>
        <a:off x="5287076" y="1208620"/>
        <a:ext cx="1007473" cy="1007473"/>
      </dsp:txXfrm>
    </dsp:sp>
    <dsp:sp modelId="{664A29C7-DF15-7647-AFDF-41DE431E9A27}">
      <dsp:nvSpPr>
        <dsp:cNvPr id="0" name=""/>
        <dsp:cNvSpPr/>
      </dsp:nvSpPr>
      <dsp:spPr>
        <a:xfrm rot="1800000">
          <a:off x="4769182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775244" y="3035600"/>
        <a:ext cx="211162" cy="290655"/>
      </dsp:txXfrm>
    </dsp:sp>
    <dsp:sp modelId="{0CF0029C-F9CA-954C-9FDF-13632B039514}">
      <dsp:nvSpPr>
        <dsp:cNvPr id="0" name=""/>
        <dsp:cNvSpPr/>
      </dsp:nvSpPr>
      <dsp:spPr>
        <a:xfrm>
          <a:off x="5078422" y="2993918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Naïve Bayes</a:t>
          </a:r>
        </a:p>
      </dsp:txBody>
      <dsp:txXfrm>
        <a:off x="5287076" y="3202572"/>
        <a:ext cx="1007473" cy="1007473"/>
      </dsp:txXfrm>
    </dsp:sp>
    <dsp:sp modelId="{D10A3D23-2EED-CA4A-9B8A-E59CF72E94FB}">
      <dsp:nvSpPr>
        <dsp:cNvPr id="0" name=""/>
        <dsp:cNvSpPr/>
      </dsp:nvSpPr>
      <dsp:spPr>
        <a:xfrm rot="5400000">
          <a:off x="3913169" y="345555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958418" y="3507195"/>
        <a:ext cx="211162" cy="290655"/>
      </dsp:txXfrm>
    </dsp:sp>
    <dsp:sp modelId="{A979C8B3-E89D-F14E-83C3-0C163DA6573C}">
      <dsp:nvSpPr>
        <dsp:cNvPr id="0" name=""/>
        <dsp:cNvSpPr/>
      </dsp:nvSpPr>
      <dsp:spPr>
        <a:xfrm>
          <a:off x="3351609" y="3990894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Random Forest</a:t>
          </a:r>
        </a:p>
      </dsp:txBody>
      <dsp:txXfrm>
        <a:off x="3560263" y="4199548"/>
        <a:ext cx="1007473" cy="1007473"/>
      </dsp:txXfrm>
    </dsp:sp>
    <dsp:sp modelId="{D2BC3688-AA4A-3945-BC54-8DA7961F7FCC}">
      <dsp:nvSpPr>
        <dsp:cNvPr id="0" name=""/>
        <dsp:cNvSpPr/>
      </dsp:nvSpPr>
      <dsp:spPr>
        <a:xfrm rot="9000000">
          <a:off x="3057156" y="2961339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141592" y="3035600"/>
        <a:ext cx="211162" cy="290655"/>
      </dsp:txXfrm>
    </dsp:sp>
    <dsp:sp modelId="{3AE08ECB-025B-4D4E-A31A-5FA19BF9CA06}">
      <dsp:nvSpPr>
        <dsp:cNvPr id="0" name=""/>
        <dsp:cNvSpPr/>
      </dsp:nvSpPr>
      <dsp:spPr>
        <a:xfrm>
          <a:off x="1624796" y="2993918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/>
            <a:t>Self-Organizing Map</a:t>
          </a:r>
        </a:p>
      </dsp:txBody>
      <dsp:txXfrm>
        <a:off x="1833450" y="3202572"/>
        <a:ext cx="1007473" cy="1007473"/>
      </dsp:txXfrm>
    </dsp:sp>
    <dsp:sp modelId="{0812F617-F604-4B78-BDA7-858D0B6EC1B1}">
      <dsp:nvSpPr>
        <dsp:cNvPr id="0" name=""/>
        <dsp:cNvSpPr/>
      </dsp:nvSpPr>
      <dsp:spPr>
        <a:xfrm rot="12600000">
          <a:off x="3057156" y="1972901"/>
          <a:ext cx="301660" cy="4844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3141592" y="2092411"/>
        <a:ext cx="211162" cy="290655"/>
      </dsp:txXfrm>
    </dsp:sp>
    <dsp:sp modelId="{FE752013-9611-444B-9E94-B08A9802D4FC}">
      <dsp:nvSpPr>
        <dsp:cNvPr id="0" name=""/>
        <dsp:cNvSpPr/>
      </dsp:nvSpPr>
      <dsp:spPr>
        <a:xfrm>
          <a:off x="1624796" y="999966"/>
          <a:ext cx="1424781" cy="14247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>
              <a:latin typeface="Avenir Next LT Pro"/>
            </a:rPr>
            <a:t>K-Means Clustering</a:t>
          </a:r>
          <a:endParaRPr lang="en-US" sz="1400" b="0" kern="1200"/>
        </a:p>
      </dsp:txBody>
      <dsp:txXfrm>
        <a:off x="1833450" y="1208620"/>
        <a:ext cx="1007473" cy="10074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9D1DDA-D4CC-2E45-AF63-0DD1D8C8EEBB}">
      <dsp:nvSpPr>
        <dsp:cNvPr id="0" name=""/>
        <dsp:cNvSpPr/>
      </dsp:nvSpPr>
      <dsp:spPr>
        <a:xfrm>
          <a:off x="473002" y="157"/>
          <a:ext cx="4304176" cy="43041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1" kern="1200"/>
            <a:t>A K-means clustering algorithm tries to group similar items in the form of clusters. The number of groups is represented by K.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It finds the similarity between the items and groups them into the clusters. K-means clustering algorithm works in three steps. Those steps are: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Select the K- values.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Initialize the centroids.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Select the group and find the average.</a:t>
          </a:r>
        </a:p>
      </dsp:txBody>
      <dsp:txXfrm>
        <a:off x="1103334" y="630489"/>
        <a:ext cx="3043512" cy="3043512"/>
      </dsp:txXfrm>
    </dsp:sp>
    <dsp:sp modelId="{DC309FC6-91A6-2D49-AB1C-483B08C6FA2F}">
      <dsp:nvSpPr>
        <dsp:cNvPr id="0" name=""/>
        <dsp:cNvSpPr/>
      </dsp:nvSpPr>
      <dsp:spPr>
        <a:xfrm rot="5400000">
          <a:off x="5132272" y="1581942"/>
          <a:ext cx="1506461" cy="1140606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07F6B-B721-4740-A1EA-DB042220AA1D}">
      <dsp:nvSpPr>
        <dsp:cNvPr id="0" name=""/>
        <dsp:cNvSpPr/>
      </dsp:nvSpPr>
      <dsp:spPr>
        <a:xfrm>
          <a:off x="6929266" y="157"/>
          <a:ext cx="4304176" cy="430417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Advantages of K-means are: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It is very simple to implement.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It is scalable to a huge data set and faster to large datasets.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it adapts the new examples very frequently.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Generalization of clusters for different shapes and sizes.</a:t>
          </a:r>
        </a:p>
      </dsp:txBody>
      <dsp:txXfrm>
        <a:off x="7559598" y="630489"/>
        <a:ext cx="3043512" cy="30435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8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1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5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19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6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50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86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1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5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4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4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1629-A0CA-BD46-865F-7962AA450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tx2"/>
                </a:solidFill>
              </a:rPr>
              <a:t>Bank 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Marketing </a:t>
            </a:r>
            <a:br>
              <a:rPr lang="en-US">
                <a:solidFill>
                  <a:schemeClr val="tx2"/>
                </a:solidFill>
              </a:rPr>
            </a:br>
            <a:r>
              <a:rPr lang="en-US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23AB-987D-CE40-B7FB-BD54809E8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7"/>
            <a:ext cx="5797882" cy="2120475"/>
          </a:xfrm>
        </p:spPr>
        <p:txBody>
          <a:bodyPr anchor="t">
            <a:normAutofit fontScale="92500" lnSpcReduction="20000"/>
          </a:bodyPr>
          <a:lstStyle/>
          <a:p>
            <a:pPr algn="l"/>
            <a:r>
              <a:rPr lang="en-US" sz="2200" b="1" u="sng">
                <a:solidFill>
                  <a:schemeClr val="tx2"/>
                </a:solidFill>
              </a:rPr>
              <a:t>Team Members:</a:t>
            </a:r>
          </a:p>
          <a:p>
            <a:pPr algn="l"/>
            <a:r>
              <a:rPr lang="en-US" sz="2200">
                <a:solidFill>
                  <a:schemeClr val="tx2"/>
                </a:solidFill>
              </a:rPr>
              <a:t>Yash Patole        | CWID: 10460520</a:t>
            </a:r>
          </a:p>
          <a:p>
            <a:pPr algn="l"/>
            <a:r>
              <a:rPr lang="en-US" sz="2200">
                <a:solidFill>
                  <a:schemeClr val="tx2"/>
                </a:solidFill>
              </a:rPr>
              <a:t>Omkar Sinha     | CWID: 10468312</a:t>
            </a:r>
          </a:p>
          <a:p>
            <a:pPr algn="l"/>
            <a:r>
              <a:rPr lang="en-US" sz="2200">
                <a:solidFill>
                  <a:schemeClr val="tx2"/>
                </a:solidFill>
              </a:rPr>
              <a:t>Daksh Bhuva     | CWID: 10475468</a:t>
            </a:r>
          </a:p>
          <a:p>
            <a:pPr algn="l"/>
            <a:r>
              <a:rPr lang="en-US" sz="2200">
                <a:solidFill>
                  <a:schemeClr val="tx2"/>
                </a:solidFill>
              </a:rPr>
              <a:t>Anish Malhotra | CWID: 10475537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56B2AE-75ED-455B-AA94-CE0A90BA2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11" r="15630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BE88184-B2A3-6D45-B66D-B9EB5586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455" y="90416"/>
            <a:ext cx="2372858" cy="845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D9C45-8139-3C42-82DD-40473EE33811}"/>
              </a:ext>
            </a:extLst>
          </p:cNvPr>
          <p:cNvSpPr txBox="1"/>
          <p:nvPr/>
        </p:nvSpPr>
        <p:spPr>
          <a:xfrm>
            <a:off x="838200" y="6091239"/>
            <a:ext cx="4981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Knowledge Discovery &amp; Data Mining</a:t>
            </a:r>
          </a:p>
        </p:txBody>
      </p:sp>
    </p:spTree>
    <p:extLst>
      <p:ext uri="{BB962C8B-B14F-4D97-AF65-F5344CB8AC3E}">
        <p14:creationId xmlns:p14="http://schemas.microsoft.com/office/powerpoint/2010/main" val="189953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75412"/>
            <a:ext cx="5996619" cy="280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KNN</a:t>
            </a:r>
          </a:p>
        </p:txBody>
      </p:sp>
      <p:sp>
        <p:nvSpPr>
          <p:cNvPr id="5" name="Or 4">
            <a:extLst>
              <a:ext uri="{FF2B5EF4-FFF2-40B4-BE49-F238E27FC236}">
                <a16:creationId xmlns:a16="http://schemas.microsoft.com/office/drawing/2014/main" id="{A35B2C27-E8D9-974C-AADF-B074FDA109C9}"/>
              </a:ext>
            </a:extLst>
          </p:cNvPr>
          <p:cNvSpPr/>
          <p:nvPr/>
        </p:nvSpPr>
        <p:spPr>
          <a:xfrm>
            <a:off x="1260167" y="4262219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71.69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1687221" y="2003075"/>
            <a:ext cx="82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 = 3</a:t>
            </a:r>
          </a:p>
        </p:txBody>
      </p:sp>
      <p:sp>
        <p:nvSpPr>
          <p:cNvPr id="19" name="Or 18">
            <a:extLst>
              <a:ext uri="{FF2B5EF4-FFF2-40B4-BE49-F238E27FC236}">
                <a16:creationId xmlns:a16="http://schemas.microsoft.com/office/drawing/2014/main" id="{37238D89-8357-2B42-8652-C3FCF61CF115}"/>
              </a:ext>
            </a:extLst>
          </p:cNvPr>
          <p:cNvSpPr/>
          <p:nvPr/>
        </p:nvSpPr>
        <p:spPr>
          <a:xfrm>
            <a:off x="4946807" y="4262218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72.37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20" name="Or 19">
            <a:extLst>
              <a:ext uri="{FF2B5EF4-FFF2-40B4-BE49-F238E27FC236}">
                <a16:creationId xmlns:a16="http://schemas.microsoft.com/office/drawing/2014/main" id="{E624D096-642E-C442-880D-05D7283F8464}"/>
              </a:ext>
            </a:extLst>
          </p:cNvPr>
          <p:cNvSpPr/>
          <p:nvPr/>
        </p:nvSpPr>
        <p:spPr>
          <a:xfrm>
            <a:off x="8887567" y="4262217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72.70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DFAE17-D6C8-094F-8E97-30D281FDA36F}"/>
              </a:ext>
            </a:extLst>
          </p:cNvPr>
          <p:cNvSpPr txBox="1"/>
          <p:nvPr/>
        </p:nvSpPr>
        <p:spPr>
          <a:xfrm>
            <a:off x="5649621" y="1999766"/>
            <a:ext cx="829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 =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702664-3E6C-9249-A0C9-AD45471356AE}"/>
              </a:ext>
            </a:extLst>
          </p:cNvPr>
          <p:cNvSpPr txBox="1"/>
          <p:nvPr/>
        </p:nvSpPr>
        <p:spPr>
          <a:xfrm>
            <a:off x="9545558" y="1994096"/>
            <a:ext cx="994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K = 10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D83DA583-2947-4983-85DD-84278FDEA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94" y="2413660"/>
            <a:ext cx="3157817" cy="641152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5B5FC8BB-4787-4447-9557-97DB0D8E4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017" y="2399109"/>
            <a:ext cx="3236258" cy="647839"/>
          </a:xfrm>
          <a:prstGeom prst="rect">
            <a:avLst/>
          </a:prstGeom>
        </p:spPr>
      </p:pic>
      <p:pic>
        <p:nvPicPr>
          <p:cNvPr id="14" name="Picture 15">
            <a:extLst>
              <a:ext uri="{FF2B5EF4-FFF2-40B4-BE49-F238E27FC236}">
                <a16:creationId xmlns:a16="http://schemas.microsoft.com/office/drawing/2014/main" id="{CB6D07E8-D2AB-43F6-9713-0CBDF1893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2341" y="2404889"/>
            <a:ext cx="3258671" cy="6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75412"/>
            <a:ext cx="5996619" cy="280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Naïve Bayes</a:t>
            </a:r>
          </a:p>
        </p:txBody>
      </p:sp>
      <p:sp>
        <p:nvSpPr>
          <p:cNvPr id="5" name="Or 4">
            <a:extLst>
              <a:ext uri="{FF2B5EF4-FFF2-40B4-BE49-F238E27FC236}">
                <a16:creationId xmlns:a16="http://schemas.microsoft.com/office/drawing/2014/main" id="{A35B2C27-E8D9-974C-AADF-B074FDA109C9}"/>
              </a:ext>
            </a:extLst>
          </p:cNvPr>
          <p:cNvSpPr/>
          <p:nvPr/>
        </p:nvSpPr>
        <p:spPr>
          <a:xfrm>
            <a:off x="4943474" y="3029415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76.50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pic>
        <p:nvPicPr>
          <p:cNvPr id="8" name="Picture 7" descr="Square&#10;&#10;Description automatically generated with medium confidence">
            <a:extLst>
              <a:ext uri="{FF2B5EF4-FFF2-40B4-BE49-F238E27FC236}">
                <a16:creationId xmlns:a16="http://schemas.microsoft.com/office/drawing/2014/main" id="{686D6422-F8D6-2A4B-B9F2-51BCBE6D5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61" y="2563777"/>
            <a:ext cx="3898900" cy="3162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1687221" y="2003075"/>
            <a:ext cx="144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Confusion</a:t>
            </a:r>
          </a:p>
        </p:txBody>
      </p:sp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0C3CC52-F389-F049-8F51-E130AEC07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626" y="1535750"/>
            <a:ext cx="3327112" cy="4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9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3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FEF4C-8C0C-45DA-9411-D3981F27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Random Forest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1CD74-380D-4CD8-BF72-2F1F13FCA356}"/>
              </a:ext>
            </a:extLst>
          </p:cNvPr>
          <p:cNvSpPr txBox="1"/>
          <p:nvPr/>
        </p:nvSpPr>
        <p:spPr>
          <a:xfrm>
            <a:off x="1185756" y="2362200"/>
            <a:ext cx="8796444" cy="39359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114300">
              <a:spcAft>
                <a:spcPts val="600"/>
              </a:spcAft>
              <a:buClr>
                <a:schemeClr val="accent1"/>
              </a:buClr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A </a:t>
            </a:r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random forest </a:t>
            </a:r>
            <a:r>
              <a:rPr lang="en-US">
                <a:solidFill>
                  <a:schemeClr val="tx1">
                    <a:alpha val="80000"/>
                  </a:schemeClr>
                </a:solidFill>
              </a:rPr>
              <a:t>is a supervised machine learning algorithm that is constructed from decision tree algorithms. This algorithm is applied in various industries such as banking and e-commerce to predict behavior and outcomes.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It utilizes ensemble learning, which is a technique that combines many classifiers to provide solutions to complex problems.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alpha val="80000"/>
                </a:schemeClr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Advantages of Random Forests are: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It’s more accurate than the decision tree algorithm.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It provides an effective way of handling missing data.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It can produce a reasonable prediction without hyper-parameter tuning.</a:t>
            </a:r>
          </a:p>
          <a:p>
            <a:pPr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It solves the issue of overfitting in decision trees.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412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Random Forest</a:t>
            </a:r>
          </a:p>
        </p:txBody>
      </p:sp>
      <p:pic>
        <p:nvPicPr>
          <p:cNvPr id="3" name="Picture 5" descr="Chart, table&#10;&#10;Description automatically generated">
            <a:extLst>
              <a:ext uri="{FF2B5EF4-FFF2-40B4-BE49-F238E27FC236}">
                <a16:creationId xmlns:a16="http://schemas.microsoft.com/office/drawing/2014/main" id="{6999A245-C051-4A45-9F92-7047E30F4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7" y="991504"/>
            <a:ext cx="5670008" cy="48749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6553200" y="2411653"/>
            <a:ext cx="4952681" cy="3728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These plots helps to Highlight the importance of the given variable in the dataset.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the prediction accuracy on the out-of-bag portion of the data is recorded. Then the same is done after permuting each predictor variable. 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The difference between the two accuracies are then averaged over all trees and normalized by the standard error. </a:t>
            </a:r>
          </a:p>
          <a:p>
            <a:pPr marL="34290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For regression, the MSE is computed on the out-of-bag data for each tree, and then the same computed after permuting a variable.</a:t>
            </a:r>
          </a:p>
        </p:txBody>
      </p:sp>
    </p:spTree>
    <p:extLst>
      <p:ext uri="{BB962C8B-B14F-4D97-AF65-F5344CB8AC3E}">
        <p14:creationId xmlns:p14="http://schemas.microsoft.com/office/powerpoint/2010/main" val="46412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75412"/>
            <a:ext cx="5996619" cy="280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Random Forest</a:t>
            </a:r>
          </a:p>
        </p:txBody>
      </p:sp>
      <p:sp>
        <p:nvSpPr>
          <p:cNvPr id="5" name="Or 4">
            <a:extLst>
              <a:ext uri="{FF2B5EF4-FFF2-40B4-BE49-F238E27FC236}">
                <a16:creationId xmlns:a16="http://schemas.microsoft.com/office/drawing/2014/main" id="{A35B2C27-E8D9-974C-AADF-B074FDA109C9}"/>
              </a:ext>
            </a:extLst>
          </p:cNvPr>
          <p:cNvSpPr/>
          <p:nvPr/>
        </p:nvSpPr>
        <p:spPr>
          <a:xfrm>
            <a:off x="4943474" y="3029415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84.14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1687221" y="2003075"/>
            <a:ext cx="144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Confusion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DDE048C-529C-40C6-935A-082B8A8AB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150" y="1426788"/>
            <a:ext cx="3829050" cy="4890248"/>
          </a:xfrm>
          <a:prstGeom prst="rect">
            <a:avLst/>
          </a:prstGeom>
        </p:spPr>
      </p:pic>
      <p:pic>
        <p:nvPicPr>
          <p:cNvPr id="4" name="Picture 7" descr="Chart&#10;&#10;Description automatically generated">
            <a:extLst>
              <a:ext uri="{FF2B5EF4-FFF2-40B4-BE49-F238E27FC236}">
                <a16:creationId xmlns:a16="http://schemas.microsoft.com/office/drawing/2014/main" id="{4E600DDE-DE43-49CF-8916-A06DBCB52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48394"/>
            <a:ext cx="4105275" cy="36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CED23-BD27-49D5-9197-A88721B1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K-Means Clustering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187345D-BA22-4A26-8DE3-D1F1EB3FCA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016348"/>
              </p:ext>
            </p:extLst>
          </p:nvPr>
        </p:nvGraphicFramePr>
        <p:xfrm>
          <a:off x="170121" y="2362123"/>
          <a:ext cx="11706445" cy="4304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805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65887"/>
            <a:ext cx="7406319" cy="939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>
                <a:solidFill>
                  <a:schemeClr val="tx2"/>
                </a:solidFill>
              </a:rPr>
              <a:t>K-Means 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1857058" y="2005839"/>
            <a:ext cx="144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Confusion</a:t>
            </a:r>
          </a:p>
        </p:txBody>
      </p:sp>
      <p:pic>
        <p:nvPicPr>
          <p:cNvPr id="4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E269D90F-B250-4258-B318-B19438F61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81" y="2676035"/>
            <a:ext cx="4236853" cy="3002504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12FC6A05-F2E5-4F99-B2B4-34BF4D2E7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25" y="2676035"/>
            <a:ext cx="3609975" cy="2371481"/>
          </a:xfrm>
          <a:prstGeom prst="rect">
            <a:avLst/>
          </a:prstGeom>
        </p:spPr>
      </p:pic>
      <p:sp>
        <p:nvSpPr>
          <p:cNvPr id="14" name="Or 13">
            <a:extLst>
              <a:ext uri="{FF2B5EF4-FFF2-40B4-BE49-F238E27FC236}">
                <a16:creationId xmlns:a16="http://schemas.microsoft.com/office/drawing/2014/main" id="{407E53D3-2713-4741-B8D9-0E703AA231C8}"/>
              </a:ext>
            </a:extLst>
          </p:cNvPr>
          <p:cNvSpPr/>
          <p:nvPr/>
        </p:nvSpPr>
        <p:spPr>
          <a:xfrm>
            <a:off x="4943474" y="2720780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46.46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60F53-9E1A-EE4B-B472-78F8BED277A7}"/>
              </a:ext>
            </a:extLst>
          </p:cNvPr>
          <p:cNvSpPr txBox="1"/>
          <p:nvPr/>
        </p:nvSpPr>
        <p:spPr>
          <a:xfrm>
            <a:off x="8771682" y="200583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Cluster Size: 2</a:t>
            </a:r>
          </a:p>
        </p:txBody>
      </p:sp>
    </p:spTree>
    <p:extLst>
      <p:ext uri="{BB962C8B-B14F-4D97-AF65-F5344CB8AC3E}">
        <p14:creationId xmlns:p14="http://schemas.microsoft.com/office/powerpoint/2010/main" val="404080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65887"/>
            <a:ext cx="7406319" cy="939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100">
                <a:solidFill>
                  <a:schemeClr val="tx2"/>
                </a:solidFill>
              </a:rPr>
              <a:t>Hierarchical 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7404436" y="1809289"/>
            <a:ext cx="395720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b="1">
                <a:solidFill>
                  <a:schemeClr val="tx2"/>
                </a:solidFill>
                <a:latin typeface="PT Sans"/>
                <a:ea typeface="PT Sans"/>
                <a:cs typeface="PT Sans"/>
              </a:rPr>
              <a:t>Hierarchical clustering</a:t>
            </a:r>
            <a:r>
              <a:rPr lang="en-US">
                <a:solidFill>
                  <a:schemeClr val="tx2"/>
                </a:solidFill>
                <a:latin typeface="PT Sans"/>
                <a:ea typeface="PT Sans"/>
                <a:cs typeface="PT Sans"/>
              </a:rPr>
              <a:t> is where you build a cluster tree (a dendrogram) to represent data, where each group (or “node”) links to two or more successor groups. </a:t>
            </a:r>
            <a:endParaRPr lang="en-US" sz="2000" b="1">
              <a:solidFill>
                <a:schemeClr val="tx2"/>
              </a:solidFill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F53991CC-0DCF-4BC7-AA83-E61C478FB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3" y="1979115"/>
            <a:ext cx="6638481" cy="3798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5D6352-766C-4981-9BEF-73F21AEF7798}"/>
              </a:ext>
            </a:extLst>
          </p:cNvPr>
          <p:cNvSpPr txBox="1"/>
          <p:nvPr/>
        </p:nvSpPr>
        <p:spPr>
          <a:xfrm>
            <a:off x="7422438" y="3281301"/>
            <a:ext cx="409575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Each node in the cluster tree contains a group of similar data; Nodes group on the graph next to other, similar nodes. Clusters at one level join with clusters in the next level up, using a degree of similarity.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A dendrogram is a type of tree diagram showing hierarchical clustering — relationships between similar sets of data. 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 rot="10800000">
            <a:off x="0" y="3048000"/>
            <a:ext cx="1371600" cy="2548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B578A-B848-674C-902A-F0F85CE9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75412"/>
            <a:ext cx="5996619" cy="2805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SVM</a:t>
            </a:r>
          </a:p>
        </p:txBody>
      </p:sp>
      <p:sp>
        <p:nvSpPr>
          <p:cNvPr id="5" name="Or 4">
            <a:extLst>
              <a:ext uri="{FF2B5EF4-FFF2-40B4-BE49-F238E27FC236}">
                <a16:creationId xmlns:a16="http://schemas.microsoft.com/office/drawing/2014/main" id="{A35B2C27-E8D9-974C-AADF-B074FDA109C9}"/>
              </a:ext>
            </a:extLst>
          </p:cNvPr>
          <p:cNvSpPr/>
          <p:nvPr/>
        </p:nvSpPr>
        <p:spPr>
          <a:xfrm>
            <a:off x="4943474" y="2881428"/>
            <a:ext cx="2302003" cy="2231023"/>
          </a:xfrm>
          <a:prstGeom prst="flowChartOr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700"/>
              <a:t>Accuracy</a:t>
            </a:r>
          </a:p>
          <a:p>
            <a:pPr algn="ctr"/>
            <a:endParaRPr lang="en-US" sz="2700"/>
          </a:p>
          <a:p>
            <a:pPr algn="ctr"/>
            <a:r>
              <a:rPr lang="en-US" sz="2700"/>
              <a:t>84.14</a:t>
            </a:r>
          </a:p>
          <a:p>
            <a:pPr algn="ctr"/>
            <a:endParaRPr lang="en-US" sz="2700"/>
          </a:p>
          <a:p>
            <a:pPr algn="ctr"/>
            <a:endParaRPr lang="en-US" sz="2700"/>
          </a:p>
          <a:p>
            <a:pPr algn="ctr"/>
            <a:endParaRPr 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5587A3-6BC6-6C43-A51D-D8226B0FEB89}"/>
              </a:ext>
            </a:extLst>
          </p:cNvPr>
          <p:cNvSpPr txBox="1"/>
          <p:nvPr/>
        </p:nvSpPr>
        <p:spPr>
          <a:xfrm>
            <a:off x="1687221" y="2003075"/>
            <a:ext cx="144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Confusion</a:t>
            </a:r>
          </a:p>
        </p:txBody>
      </p:sp>
      <p:pic>
        <p:nvPicPr>
          <p:cNvPr id="6" name="Picture 5" descr="Square&#10;&#10;Description automatically generated with medium confidence">
            <a:extLst>
              <a:ext uri="{FF2B5EF4-FFF2-40B4-BE49-F238E27FC236}">
                <a16:creationId xmlns:a16="http://schemas.microsoft.com/office/drawing/2014/main" id="{1F5642BC-7450-FA4A-9295-393CA888B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47" y="2563776"/>
            <a:ext cx="3898900" cy="31623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6B4FE6A-8CA6-EC44-98C5-D75B2D2DC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424" y="1495040"/>
            <a:ext cx="40767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5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FFE6D-36B4-48B8-A217-E2B86E53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5179237" cy="22595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2"/>
                </a:solidFill>
              </a:rPr>
              <a:t>Self-Organizing Map (</a:t>
            </a:r>
            <a:r>
              <a:rPr lang="en-US" err="1">
                <a:solidFill>
                  <a:schemeClr val="tx2"/>
                </a:solidFill>
              </a:rPr>
              <a:t>Kohonen</a:t>
            </a:r>
            <a:r>
              <a:rPr lang="en-US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4B8A3-939A-4BCA-BD8E-72E81D406EE0}"/>
              </a:ext>
            </a:extLst>
          </p:cNvPr>
          <p:cNvSpPr txBox="1"/>
          <p:nvPr/>
        </p:nvSpPr>
        <p:spPr>
          <a:xfrm>
            <a:off x="6174562" y="559814"/>
            <a:ext cx="5146083" cy="22595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>
                <a:solidFill>
                  <a:schemeClr val="tx2"/>
                </a:solidFill>
              </a:rPr>
              <a:t>A </a:t>
            </a:r>
            <a:r>
              <a:rPr lang="en-US" b="1">
                <a:solidFill>
                  <a:schemeClr val="tx2"/>
                </a:solidFill>
              </a:rPr>
              <a:t>self-organizing map</a:t>
            </a:r>
            <a:r>
              <a:rPr lang="en-US">
                <a:solidFill>
                  <a:schemeClr val="tx2"/>
                </a:solidFill>
              </a:rPr>
              <a:t> (</a:t>
            </a:r>
            <a:r>
              <a:rPr lang="en-US" b="1">
                <a:solidFill>
                  <a:schemeClr val="tx2"/>
                </a:solidFill>
              </a:rPr>
              <a:t>SOM</a:t>
            </a:r>
            <a:r>
              <a:rPr lang="en-US">
                <a:solidFill>
                  <a:schemeClr val="tx2"/>
                </a:solidFill>
              </a:rPr>
              <a:t>)</a:t>
            </a:r>
            <a:r>
              <a:rPr lang="en-US" b="1">
                <a:solidFill>
                  <a:schemeClr val="tx2"/>
                </a:solidFill>
              </a:rPr>
              <a:t> </a:t>
            </a:r>
            <a:r>
              <a:rPr lang="en-US">
                <a:solidFill>
                  <a:schemeClr val="tx2"/>
                </a:solidFill>
              </a:rPr>
              <a:t>is an 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>
                <a:solidFill>
                  <a:schemeClr val="tx2"/>
                </a:solidFill>
              </a:rPr>
              <a:t>unsupervised machine learning technique used to produce a low-dimensional (typically two-dimensional) representation of a higher dimensional data set while preserving the topological structure of the data. It was created by </a:t>
            </a:r>
            <a:r>
              <a:rPr lang="en-US" err="1">
                <a:solidFill>
                  <a:schemeClr val="tx2"/>
                </a:solidFill>
              </a:rPr>
              <a:t>Teuvo</a:t>
            </a:r>
            <a:r>
              <a:rPr lang="en-US">
                <a:solidFill>
                  <a:schemeClr val="tx2"/>
                </a:solidFill>
              </a:rPr>
              <a:t> </a:t>
            </a:r>
            <a:r>
              <a:rPr lang="en-US" err="1">
                <a:solidFill>
                  <a:schemeClr val="tx2"/>
                </a:solidFill>
              </a:rPr>
              <a:t>Kohonen</a:t>
            </a:r>
            <a:r>
              <a:rPr lang="en-US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00281C7-7645-4B33-85F2-424614DD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369" y="3124200"/>
            <a:ext cx="2868899" cy="3181210"/>
          </a:xfrm>
          <a:prstGeom prst="rect">
            <a:avLst/>
          </a:prstGeom>
        </p:spPr>
      </p:pic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B95B5115-B3AC-49E1-B16A-E50955D60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185" y="3124200"/>
            <a:ext cx="4129992" cy="31812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0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D9665-1443-0F4E-B719-BCA09DC92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US" sz="3400"/>
              <a:t>Introduction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B92B5C6-73F2-46ED-878E-8002B1CCF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4202078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0738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75B2E-80B2-FB47-B030-0AD0A013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Comparison</a:t>
            </a:r>
          </a:p>
        </p:txBody>
      </p:sp>
      <p:graphicFrame>
        <p:nvGraphicFramePr>
          <p:cNvPr id="33" name="Content Placeholder 19">
            <a:extLst>
              <a:ext uri="{FF2B5EF4-FFF2-40B4-BE49-F238E27FC236}">
                <a16:creationId xmlns:a16="http://schemas.microsoft.com/office/drawing/2014/main" id="{A0E51ED7-191B-4F4C-BE4C-D4F3FAA512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244671"/>
              </p:ext>
            </p:extLst>
          </p:nvPr>
        </p:nvGraphicFramePr>
        <p:xfrm>
          <a:off x="838200" y="2514600"/>
          <a:ext cx="10515600" cy="3662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7280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584C65-D7D0-484F-84D8-439C825A3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Conclusion</a:t>
            </a:r>
          </a:p>
        </p:txBody>
      </p:sp>
      <p:pic>
        <p:nvPicPr>
          <p:cNvPr id="7" name="Graphic 6" descr="Gavel">
            <a:extLst>
              <a:ext uri="{FF2B5EF4-FFF2-40B4-BE49-F238E27FC236}">
                <a16:creationId xmlns:a16="http://schemas.microsoft.com/office/drawing/2014/main" id="{261C34BE-6F2B-4705-B787-1C4673617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905" y="567942"/>
            <a:ext cx="5716862" cy="5716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5D11B-B643-0D44-B369-9D0981789939}"/>
              </a:ext>
            </a:extLst>
          </p:cNvPr>
          <p:cNvSpPr txBox="1"/>
          <p:nvPr/>
        </p:nvSpPr>
        <p:spPr>
          <a:xfrm>
            <a:off x="7409930" y="4061637"/>
            <a:ext cx="4370944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Random Forest and SVM have high </a:t>
            </a:r>
          </a:p>
          <a:p>
            <a:r>
              <a:rPr lang="en-US"/>
              <a:t>accuracies of around 84%.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Random Forest and SVM performed </a:t>
            </a:r>
          </a:p>
          <a:p>
            <a:r>
              <a:rPr lang="en-US"/>
              <a:t>well across the bank marketing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‘Yes’ means that the client has </a:t>
            </a:r>
          </a:p>
          <a:p>
            <a:r>
              <a:rPr lang="en-US"/>
              <a:t>subscribed a term deposit. ’No’ means </a:t>
            </a:r>
          </a:p>
          <a:p>
            <a:r>
              <a:rPr lang="en-US"/>
              <a:t>that client has  not subscribed a term </a:t>
            </a:r>
          </a:p>
          <a:p>
            <a:r>
              <a:rPr lang="en-US"/>
              <a:t>Deposit.</a:t>
            </a:r>
          </a:p>
        </p:txBody>
      </p:sp>
    </p:spTree>
    <p:extLst>
      <p:ext uri="{BB962C8B-B14F-4D97-AF65-F5344CB8AC3E}">
        <p14:creationId xmlns:p14="http://schemas.microsoft.com/office/powerpoint/2010/main" val="406964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F6EC0-F7D6-F54D-A5DF-C52C22445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65386"/>
            <a:ext cx="6605878" cy="34075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chemeClr val="tx2"/>
                </a:solidFill>
              </a:rPr>
              <a:t>Thank You</a:t>
            </a:r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252E8EDD-A0DE-41DA-8A16-198B38E0D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2800" y="1142999"/>
            <a:ext cx="4572000" cy="4572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30A335-7E3B-324E-9206-0F9F04BF6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The Data</a:t>
            </a: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74055E9-A501-4E01-B2E9-EBBAD91B6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019269"/>
              </p:ext>
            </p:extLst>
          </p:nvPr>
        </p:nvGraphicFramePr>
        <p:xfrm>
          <a:off x="1197268" y="1843284"/>
          <a:ext cx="10156531" cy="4333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9650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B9BC-EC8F-4D42-BA88-EB725D95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Attributes of the dataset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54AC98-65C8-0246-AED6-B71DC79C9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449750"/>
              </p:ext>
            </p:extLst>
          </p:nvPr>
        </p:nvGraphicFramePr>
        <p:xfrm>
          <a:off x="838199" y="1949449"/>
          <a:ext cx="3914554" cy="3352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61">
                  <a:extLst>
                    <a:ext uri="{9D8B030D-6E8A-4147-A177-3AD203B41FA5}">
                      <a16:colId xmlns:a16="http://schemas.microsoft.com/office/drawing/2014/main" val="3706592162"/>
                    </a:ext>
                  </a:extLst>
                </a:gridCol>
                <a:gridCol w="1220461">
                  <a:extLst>
                    <a:ext uri="{9D8B030D-6E8A-4147-A177-3AD203B41FA5}">
                      <a16:colId xmlns:a16="http://schemas.microsoft.com/office/drawing/2014/main" val="2621745976"/>
                    </a:ext>
                  </a:extLst>
                </a:gridCol>
                <a:gridCol w="1473632">
                  <a:extLst>
                    <a:ext uri="{9D8B030D-6E8A-4147-A177-3AD203B41FA5}">
                      <a16:colId xmlns:a16="http://schemas.microsoft.com/office/drawing/2014/main" val="3643176142"/>
                    </a:ext>
                  </a:extLst>
                </a:gridCol>
              </a:tblGrid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7934424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of client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0671762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 of job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5707511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 status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781797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 level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4156302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credit in default?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0099849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balance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yearly balance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4078813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housing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housing loan?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5580673"/>
                  </a:ext>
                </a:extLst>
              </a:tr>
              <a:tr h="37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 </a:t>
                      </a:r>
                      <a:r>
                        <a:rPr lang="en-US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perosnal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loan?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979452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B1A3670-055C-724D-870D-965009B6B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17941"/>
              </p:ext>
            </p:extLst>
          </p:nvPr>
        </p:nvGraphicFramePr>
        <p:xfrm>
          <a:off x="5433237" y="1949450"/>
          <a:ext cx="5927656" cy="3352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944">
                  <a:extLst>
                    <a:ext uri="{9D8B030D-6E8A-4147-A177-3AD203B41FA5}">
                      <a16:colId xmlns:a16="http://schemas.microsoft.com/office/drawing/2014/main" val="2422675256"/>
                    </a:ext>
                  </a:extLst>
                </a:gridCol>
                <a:gridCol w="1920856">
                  <a:extLst>
                    <a:ext uri="{9D8B030D-6E8A-4147-A177-3AD203B41FA5}">
                      <a16:colId xmlns:a16="http://schemas.microsoft.com/office/drawing/2014/main" val="2215787925"/>
                    </a:ext>
                  </a:extLst>
                </a:gridCol>
                <a:gridCol w="1920856">
                  <a:extLst>
                    <a:ext uri="{9D8B030D-6E8A-4147-A177-3AD203B41FA5}">
                      <a16:colId xmlns:a16="http://schemas.microsoft.com/office/drawing/2014/main" val="2720420169"/>
                    </a:ext>
                  </a:extLst>
                </a:gridCol>
              </a:tblGrid>
              <a:tr h="3703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Key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769907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communication type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6484688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contact month day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9293038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contact month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3045390"/>
                  </a:ext>
                </a:extLst>
              </a:tr>
              <a:tr h="3703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 contact duration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078540"/>
                  </a:ext>
                </a:extLst>
              </a:tr>
              <a:tr h="374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campaign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contacts during this campaign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5459331"/>
                  </a:ext>
                </a:extLst>
              </a:tr>
              <a:tr h="374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pdays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days passed after last contact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4855236"/>
                  </a:ext>
                </a:extLst>
              </a:tr>
              <a:tr h="374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previous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contacts before this campaign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9400478"/>
                  </a:ext>
                </a:extLst>
              </a:tr>
              <a:tr h="3747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poutcome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outcome of previous campaign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8764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00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82C0-E2E8-C84C-9216-A495F7F8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876C9-8605-0B47-BCF1-46DB39518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Boxplot of attribute ‘age’</a:t>
            </a:r>
          </a:p>
        </p:txBody>
      </p:sp>
      <p:pic>
        <p:nvPicPr>
          <p:cNvPr id="8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836452C2-8104-634D-B1C5-E62DB3BD51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9231" y="2847181"/>
            <a:ext cx="3898900" cy="31623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84D2F0-0D44-514A-8411-65B618A0F9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55364" y="1752600"/>
            <a:ext cx="5734124" cy="823912"/>
          </a:xfrm>
        </p:spPr>
        <p:txBody>
          <a:bodyPr>
            <a:normAutofit/>
          </a:bodyPr>
          <a:lstStyle/>
          <a:p>
            <a:r>
              <a:rPr lang="en-US"/>
              <a:t>Density Distribution of attribute ‘age’</a:t>
            </a:r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EAA71972-24B1-FB40-B2C3-368F5955D9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14344" y="2847181"/>
            <a:ext cx="3898900" cy="3162300"/>
          </a:xfrm>
        </p:spPr>
      </p:pic>
    </p:spTree>
    <p:extLst>
      <p:ext uri="{BB962C8B-B14F-4D97-AF65-F5344CB8AC3E}">
        <p14:creationId xmlns:p14="http://schemas.microsoft.com/office/powerpoint/2010/main" val="371179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6" name="Picture 1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20">
            <a:extLst>
              <a:ext uri="{FF2B5EF4-FFF2-40B4-BE49-F238E27FC236}">
                <a16:creationId xmlns:a16="http://schemas.microsoft.com/office/drawing/2014/main" id="{FFECA84E-1776-4B03-9261-CF74A291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59366" y="-80735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FDFCF0-03CF-AE42-B137-69492B50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76" y="157238"/>
            <a:ext cx="9601200" cy="7903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tx2">
                    <a:lumMod val="90000"/>
                    <a:lumOff val="10000"/>
                  </a:schemeClr>
                </a:solidFill>
              </a:rPr>
              <a:t>Data Visualization (Pie Chart)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8E24D6F2-C94A-5045-BEB6-02B8C3D81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29" y="998502"/>
            <a:ext cx="3950300" cy="3199745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F1D650EF-3FA4-DB47-A7BD-02A865DDB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37" y="3429000"/>
            <a:ext cx="4170478" cy="3378088"/>
          </a:xfrm>
          <a:prstGeom prst="rect">
            <a:avLst/>
          </a:prstGeom>
        </p:spPr>
      </p:pic>
      <p:pic>
        <p:nvPicPr>
          <p:cNvPr id="30" name="Picture 22">
            <a:extLst>
              <a:ext uri="{FF2B5EF4-FFF2-40B4-BE49-F238E27FC236}">
                <a16:creationId xmlns:a16="http://schemas.microsoft.com/office/drawing/2014/main" id="{2BFFF490-82EC-4000-BB36-A67FD39E3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97"/>
          <a:stretch/>
        </p:blipFill>
        <p:spPr>
          <a:xfrm>
            <a:off x="11406378" y="1600200"/>
            <a:ext cx="785622" cy="2548349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FBB20F3-4671-524B-80C8-F10C9640CB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128" y="998502"/>
            <a:ext cx="3950301" cy="31997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23C1C8-73EE-8441-BA82-5FD10B4D8464}"/>
              </a:ext>
            </a:extLst>
          </p:cNvPr>
          <p:cNvSpPr txBox="1"/>
          <p:nvPr/>
        </p:nvSpPr>
        <p:spPr>
          <a:xfrm>
            <a:off x="1006660" y="4626726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‘marital’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85DA0-0D34-2340-AB9F-639AD0F35E30}"/>
              </a:ext>
            </a:extLst>
          </p:cNvPr>
          <p:cNvSpPr txBox="1"/>
          <p:nvPr/>
        </p:nvSpPr>
        <p:spPr>
          <a:xfrm>
            <a:off x="5277393" y="2652596"/>
            <a:ext cx="16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‘job’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C84D4-EBCA-D841-88D2-F133A204FEA7}"/>
              </a:ext>
            </a:extLst>
          </p:cNvPr>
          <p:cNvSpPr txBox="1"/>
          <p:nvPr/>
        </p:nvSpPr>
        <p:spPr>
          <a:xfrm>
            <a:off x="9083326" y="4626726"/>
            <a:ext cx="234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Attribute ‘education’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AB339DD-B57F-2645-8BF5-EF336EF5DD17}"/>
              </a:ext>
            </a:extLst>
          </p:cNvPr>
          <p:cNvSpPr/>
          <p:nvPr/>
        </p:nvSpPr>
        <p:spPr>
          <a:xfrm rot="16200000">
            <a:off x="1714687" y="4160130"/>
            <a:ext cx="5020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DFB8D59-A075-5D42-AB08-1D09A1D97A37}"/>
              </a:ext>
            </a:extLst>
          </p:cNvPr>
          <p:cNvSpPr/>
          <p:nvPr/>
        </p:nvSpPr>
        <p:spPr>
          <a:xfrm rot="16200000">
            <a:off x="9975243" y="4157268"/>
            <a:ext cx="5020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6062932-1244-0A45-9690-ECDB113EA9F5}"/>
              </a:ext>
            </a:extLst>
          </p:cNvPr>
          <p:cNvSpPr/>
          <p:nvPr/>
        </p:nvSpPr>
        <p:spPr>
          <a:xfrm rot="5400000">
            <a:off x="5843442" y="2992907"/>
            <a:ext cx="50206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2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297F7562-DBE2-4729-835D-1486BBB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2627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DCE0245F-7D4D-413E-940B-1D9D9A17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627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19B97BE4-8A98-49F3-8669-EAAF6D433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90032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AA090277-9074-44AA-8A49-453BF2C45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1"/>
            <a:ext cx="12191999" cy="3909853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7BEB7-F440-F443-A1C2-8F9C1BAA2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0" y="744909"/>
            <a:ext cx="3776416" cy="29126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Data Analysis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27AAAF07-618F-EC44-87A6-F77F5E3DD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3229" y="833476"/>
            <a:ext cx="6402214" cy="51857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28BDAA-0D32-8540-99F5-5593971B3EED}"/>
              </a:ext>
            </a:extLst>
          </p:cNvPr>
          <p:cNvSpPr txBox="1"/>
          <p:nvPr/>
        </p:nvSpPr>
        <p:spPr>
          <a:xfrm>
            <a:off x="7409930" y="4087879"/>
            <a:ext cx="2894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Correlation</a:t>
            </a:r>
            <a:r>
              <a:rPr lang="en-US"/>
              <a:t> </a:t>
            </a:r>
            <a:r>
              <a:rPr lang="en-US" sz="2400" b="1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149976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881ACD-E1D5-9846-A028-283792A1AE53}"/>
              </a:ext>
            </a:extLst>
          </p:cNvPr>
          <p:cNvSpPr/>
          <p:nvPr/>
        </p:nvSpPr>
        <p:spPr>
          <a:xfrm>
            <a:off x="2530544" y="2552558"/>
            <a:ext cx="1573621" cy="2575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Training 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7A14A-B6D0-7D43-9C5E-CD0B7E77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Splitting the 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D4ACDF-1F8E-7242-8885-07DD542883CA}"/>
              </a:ext>
            </a:extLst>
          </p:cNvPr>
          <p:cNvSpPr/>
          <p:nvPr/>
        </p:nvSpPr>
        <p:spPr>
          <a:xfrm>
            <a:off x="8087835" y="2552558"/>
            <a:ext cx="1573621" cy="2575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Test Data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B7C3B19A-B4FB-4640-BBCF-41B029001D8F}"/>
              </a:ext>
            </a:extLst>
          </p:cNvPr>
          <p:cNvSpPr/>
          <p:nvPr/>
        </p:nvSpPr>
        <p:spPr>
          <a:xfrm>
            <a:off x="2860155" y="3619455"/>
            <a:ext cx="914400" cy="1295207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70%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FAFF94F0-FACF-7140-B58D-3870AC5FF23C}"/>
              </a:ext>
            </a:extLst>
          </p:cNvPr>
          <p:cNvSpPr/>
          <p:nvPr/>
        </p:nvSpPr>
        <p:spPr>
          <a:xfrm>
            <a:off x="8417445" y="3619455"/>
            <a:ext cx="914400" cy="1295206"/>
          </a:xfrm>
          <a:prstGeom prst="can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32472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8020C-60BB-4357-8207-13221A99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2BFCFE-FD78-4EDF-BEFE-CC444DC5F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576C57-47BA-4566-87D4-DA179E259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 rot="16200000">
            <a:off x="69883" y="-43975"/>
            <a:ext cx="1447800" cy="1535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A8B115-875D-4B9A-8153-2CD893FCF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8"/>
          <a:stretch/>
        </p:blipFill>
        <p:spPr>
          <a:xfrm>
            <a:off x="10814364" y="3672852"/>
            <a:ext cx="1371600" cy="2548349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FA713DC-62F5-AD4E-809A-7E7F9F1D2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16905"/>
              </p:ext>
            </p:extLst>
          </p:nvPr>
        </p:nvGraphicFramePr>
        <p:xfrm>
          <a:off x="1951790" y="5391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9435099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BlockprintVTI</vt:lpstr>
      <vt:lpstr>Bank  Marketing  Analysis</vt:lpstr>
      <vt:lpstr>Introduction</vt:lpstr>
      <vt:lpstr>The Data</vt:lpstr>
      <vt:lpstr>Attributes of the dataset</vt:lpstr>
      <vt:lpstr>Data Visualization</vt:lpstr>
      <vt:lpstr>Data Visualization (Pie Chart)</vt:lpstr>
      <vt:lpstr>Data Analysis</vt:lpstr>
      <vt:lpstr>Splitting the dataset</vt:lpstr>
      <vt:lpstr>PowerPoint Presentation</vt:lpstr>
      <vt:lpstr>KNN</vt:lpstr>
      <vt:lpstr>Naïve Bayes</vt:lpstr>
      <vt:lpstr>Random Forest</vt:lpstr>
      <vt:lpstr>Random Forest</vt:lpstr>
      <vt:lpstr>Random Forest</vt:lpstr>
      <vt:lpstr>K-Means Clustering</vt:lpstr>
      <vt:lpstr>K-Means Clustering</vt:lpstr>
      <vt:lpstr>Hierarchical Clustering</vt:lpstr>
      <vt:lpstr>SVM</vt:lpstr>
      <vt:lpstr>Self-Organizing Map (Kohonen)</vt:lpstr>
      <vt:lpstr>Comparison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 Marketing  Analysis</dc:title>
  <dc:creator>Daksh Bhuva</dc:creator>
  <cp:revision>7</cp:revision>
  <dcterms:created xsi:type="dcterms:W3CDTF">2021-12-05T22:22:37Z</dcterms:created>
  <dcterms:modified xsi:type="dcterms:W3CDTF">2021-12-07T04:57:03Z</dcterms:modified>
</cp:coreProperties>
</file>